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9" r:id="rId2"/>
    <p:sldId id="262" r:id="rId3"/>
    <p:sldId id="263" r:id="rId4"/>
    <p:sldId id="266" r:id="rId5"/>
    <p:sldId id="264" r:id="rId6"/>
    <p:sldId id="265" r:id="rId7"/>
    <p:sldId id="268" r:id="rId8"/>
    <p:sldId id="267" r:id="rId9"/>
    <p:sldId id="273" r:id="rId10"/>
    <p:sldId id="275" r:id="rId11"/>
    <p:sldId id="276" r:id="rId12"/>
    <p:sldId id="277" r:id="rId13"/>
    <p:sldId id="279" r:id="rId14"/>
    <p:sldId id="280" r:id="rId15"/>
    <p:sldId id="284" r:id="rId16"/>
    <p:sldId id="281" r:id="rId17"/>
    <p:sldId id="285" r:id="rId18"/>
    <p:sldId id="286" r:id="rId19"/>
    <p:sldId id="288" r:id="rId20"/>
    <p:sldId id="289" r:id="rId21"/>
    <p:sldId id="287" r:id="rId22"/>
    <p:sldId id="291" r:id="rId23"/>
    <p:sldId id="292" r:id="rId24"/>
    <p:sldId id="293" r:id="rId25"/>
    <p:sldId id="294" r:id="rId26"/>
    <p:sldId id="295" r:id="rId27"/>
    <p:sldId id="296" r:id="rId28"/>
    <p:sldId id="297" r:id="rId29"/>
    <p:sldId id="299" r:id="rId30"/>
    <p:sldId id="303" r:id="rId31"/>
    <p:sldId id="298" r:id="rId32"/>
    <p:sldId id="300" r:id="rId33"/>
    <p:sldId id="301" r:id="rId34"/>
    <p:sldId id="30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32" autoAdjust="0"/>
    <p:restoredTop sz="94135" autoAdjust="0"/>
  </p:normalViewPr>
  <p:slideViewPr>
    <p:cSldViewPr snapToGrid="0">
      <p:cViewPr>
        <p:scale>
          <a:sx n="75" d="100"/>
          <a:sy n="75" d="100"/>
        </p:scale>
        <p:origin x="450" y="66"/>
      </p:cViewPr>
      <p:guideLst/>
    </p:cSldViewPr>
  </p:slideViewPr>
  <p:outlineViewPr>
    <p:cViewPr>
      <p:scale>
        <a:sx n="33" d="100"/>
        <a:sy n="33" d="100"/>
      </p:scale>
      <p:origin x="0" y="-95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6278215223097114"/>
          <c:y val="4.2725807783350951E-2"/>
          <c:w val="0.78217951374499239"/>
          <c:h val="0.76997633968922807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9525">
                <a:noFill/>
              </a:ln>
              <a:effectLst/>
            </c:spPr>
          </c:marker>
          <c:xVal>
            <c:numRef>
              <c:f>Sheet1!$A$2:$A$25</c:f>
              <c:numCache>
                <c:formatCode>General</c:formatCode>
                <c:ptCount val="24"/>
                <c:pt idx="0">
                  <c:v>100</c:v>
                </c:pt>
                <c:pt idx="1">
                  <c:v>60</c:v>
                </c:pt>
                <c:pt idx="2">
                  <c:v>85</c:v>
                </c:pt>
                <c:pt idx="3">
                  <c:v>30</c:v>
                </c:pt>
                <c:pt idx="4">
                  <c:v>78</c:v>
                </c:pt>
                <c:pt idx="5">
                  <c:v>64</c:v>
                </c:pt>
                <c:pt idx="6">
                  <c:v>97</c:v>
                </c:pt>
                <c:pt idx="7">
                  <c:v>35</c:v>
                </c:pt>
                <c:pt idx="8">
                  <c:v>45</c:v>
                </c:pt>
                <c:pt idx="9">
                  <c:v>46</c:v>
                </c:pt>
                <c:pt idx="10">
                  <c:v>69</c:v>
                </c:pt>
                <c:pt idx="11">
                  <c:v>57</c:v>
                </c:pt>
                <c:pt idx="12">
                  <c:v>96</c:v>
                </c:pt>
                <c:pt idx="13">
                  <c:v>58</c:v>
                </c:pt>
                <c:pt idx="14">
                  <c:v>83</c:v>
                </c:pt>
                <c:pt idx="15">
                  <c:v>32</c:v>
                </c:pt>
                <c:pt idx="16">
                  <c:v>80</c:v>
                </c:pt>
                <c:pt idx="17">
                  <c:v>61</c:v>
                </c:pt>
                <c:pt idx="18">
                  <c:v>94</c:v>
                </c:pt>
                <c:pt idx="19">
                  <c:v>38</c:v>
                </c:pt>
                <c:pt idx="20">
                  <c:v>42</c:v>
                </c:pt>
                <c:pt idx="21">
                  <c:v>45</c:v>
                </c:pt>
                <c:pt idx="22">
                  <c:v>77</c:v>
                </c:pt>
                <c:pt idx="23">
                  <c:v>59</c:v>
                </c:pt>
              </c:numCache>
            </c:numRef>
          </c:xVal>
          <c:yVal>
            <c:numRef>
              <c:f>Sheet1!$B$2:$B$25</c:f>
              <c:numCache>
                <c:formatCode>General</c:formatCode>
                <c:ptCount val="24"/>
                <c:pt idx="0">
                  <c:v>450000</c:v>
                </c:pt>
                <c:pt idx="1">
                  <c:v>150000</c:v>
                </c:pt>
                <c:pt idx="2">
                  <c:v>350000</c:v>
                </c:pt>
                <c:pt idx="3">
                  <c:v>100000</c:v>
                </c:pt>
                <c:pt idx="4">
                  <c:v>300000</c:v>
                </c:pt>
                <c:pt idx="5">
                  <c:v>175000</c:v>
                </c:pt>
                <c:pt idx="6">
                  <c:v>425000</c:v>
                </c:pt>
                <c:pt idx="7">
                  <c:v>170000</c:v>
                </c:pt>
                <c:pt idx="8">
                  <c:v>230000</c:v>
                </c:pt>
                <c:pt idx="9">
                  <c:v>220000</c:v>
                </c:pt>
                <c:pt idx="10">
                  <c:v>310000</c:v>
                </c:pt>
                <c:pt idx="11">
                  <c:v>270000</c:v>
                </c:pt>
                <c:pt idx="12">
                  <c:v>440000</c:v>
                </c:pt>
                <c:pt idx="13">
                  <c:v>160000</c:v>
                </c:pt>
                <c:pt idx="14">
                  <c:v>340000</c:v>
                </c:pt>
                <c:pt idx="15">
                  <c:v>100000</c:v>
                </c:pt>
                <c:pt idx="16">
                  <c:v>290000</c:v>
                </c:pt>
                <c:pt idx="17">
                  <c:v>165000</c:v>
                </c:pt>
                <c:pt idx="18">
                  <c:v>410000</c:v>
                </c:pt>
                <c:pt idx="19">
                  <c:v>155000</c:v>
                </c:pt>
                <c:pt idx="20">
                  <c:v>225000</c:v>
                </c:pt>
                <c:pt idx="21">
                  <c:v>220000</c:v>
                </c:pt>
                <c:pt idx="22">
                  <c:v>310000</c:v>
                </c:pt>
                <c:pt idx="23">
                  <c:v>240000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tint val="77000"/>
                </a:schemeClr>
              </a:solidFill>
              <a:ln w="9525">
                <a:solidFill>
                  <a:schemeClr val="accent4">
                    <a:tint val="77000"/>
                  </a:schemeClr>
                </a:solidFill>
              </a:ln>
              <a:effectLst/>
            </c:spPr>
          </c:marker>
          <c:xVal>
            <c:numRef>
              <c:f>Sheet1!$A$2:$A$25</c:f>
              <c:numCache>
                <c:formatCode>General</c:formatCode>
                <c:ptCount val="24"/>
                <c:pt idx="0">
                  <c:v>100</c:v>
                </c:pt>
                <c:pt idx="1">
                  <c:v>60</c:v>
                </c:pt>
                <c:pt idx="2">
                  <c:v>85</c:v>
                </c:pt>
                <c:pt idx="3">
                  <c:v>30</c:v>
                </c:pt>
                <c:pt idx="4">
                  <c:v>78</c:v>
                </c:pt>
                <c:pt idx="5">
                  <c:v>64</c:v>
                </c:pt>
                <c:pt idx="6">
                  <c:v>97</c:v>
                </c:pt>
                <c:pt idx="7">
                  <c:v>35</c:v>
                </c:pt>
                <c:pt idx="8">
                  <c:v>45</c:v>
                </c:pt>
                <c:pt idx="9">
                  <c:v>46</c:v>
                </c:pt>
                <c:pt idx="10">
                  <c:v>69</c:v>
                </c:pt>
                <c:pt idx="11">
                  <c:v>57</c:v>
                </c:pt>
                <c:pt idx="12">
                  <c:v>96</c:v>
                </c:pt>
                <c:pt idx="13">
                  <c:v>58</c:v>
                </c:pt>
                <c:pt idx="14">
                  <c:v>83</c:v>
                </c:pt>
                <c:pt idx="15">
                  <c:v>32</c:v>
                </c:pt>
                <c:pt idx="16">
                  <c:v>80</c:v>
                </c:pt>
                <c:pt idx="17">
                  <c:v>61</c:v>
                </c:pt>
                <c:pt idx="18">
                  <c:v>94</c:v>
                </c:pt>
                <c:pt idx="19">
                  <c:v>38</c:v>
                </c:pt>
                <c:pt idx="20">
                  <c:v>42</c:v>
                </c:pt>
                <c:pt idx="21">
                  <c:v>45</c:v>
                </c:pt>
                <c:pt idx="22">
                  <c:v>77</c:v>
                </c:pt>
                <c:pt idx="23">
                  <c:v>59</c:v>
                </c:pt>
              </c:numCache>
            </c:numRef>
          </c:xVal>
          <c:yVal>
            <c:numRef>
              <c:f>Sheet1!$C$2:$C$25</c:f>
              <c:numCache>
                <c:formatCode>General</c:formatCode>
                <c:ptCount val="24"/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4877280"/>
        <c:axId val="364874144"/>
      </c:scatterChart>
      <c:valAx>
        <c:axId val="364877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 smtClean="0"/>
                  <a:t>Area</a:t>
                </a:r>
                <a:r>
                  <a:rPr lang="en-GB" baseline="0" dirty="0" smtClean="0"/>
                  <a:t> (m</a:t>
                </a:r>
                <a:r>
                  <a:rPr lang="en-GB" baseline="30000" dirty="0" smtClean="0"/>
                  <a:t>2</a:t>
                </a:r>
                <a:r>
                  <a:rPr lang="en-GB" baseline="0" dirty="0" smtClean="0"/>
                  <a:t>)</a:t>
                </a:r>
                <a:endParaRPr lang="en-GB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4874144"/>
        <c:crosses val="autoZero"/>
        <c:crossBetween val="midCat"/>
      </c:valAx>
      <c:valAx>
        <c:axId val="364874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 smtClean="0"/>
                  <a:t>Price</a:t>
                </a:r>
                <a:r>
                  <a:rPr lang="en-GB" baseline="0" dirty="0" smtClean="0"/>
                  <a:t> (£)</a:t>
                </a:r>
                <a:endParaRPr lang="en-GB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48772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gif>
</file>

<file path=ppt/media/image20.png>
</file>

<file path=ppt/media/image21.png>
</file>

<file path=ppt/media/image22.png>
</file>

<file path=ppt/media/image23.gif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jpeg>
</file>

<file path=ppt/media/image34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1666AF-066A-437A-A57C-584D8DB82CBF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707DE-6997-4B66-9146-65261078A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884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707DE-6997-4B66-9146-65261078A41A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5994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707DE-6997-4B66-9146-65261078A41A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0517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850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756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422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317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71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7033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0931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10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84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558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6617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3E4A71D-67F2-4A50-9211-B10A093FC54B}" type="datetimeFigureOut">
              <a:rPr lang="en-GB" smtClean="0"/>
              <a:t>29/10/2018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4AF0E9F-4380-41C3-82FD-26F581A1A085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67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gif"/><Relationship Id="rId3" Type="http://schemas.openxmlformats.org/officeDocument/2006/relationships/image" Target="../media/image13.png"/><Relationship Id="rId7" Type="http://schemas.openxmlformats.org/officeDocument/2006/relationships/image" Target="../media/image23.gi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openxmlformats.org/officeDocument/2006/relationships/image" Target="../media/image2.gif"/><Relationship Id="rId10" Type="http://schemas.openxmlformats.org/officeDocument/2006/relationships/image" Target="../media/image34.png"/><Relationship Id="rId4" Type="http://schemas.openxmlformats.org/officeDocument/2006/relationships/image" Target="../media/image33.jpeg"/><Relationship Id="rId9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Neural networks, fooling the machines, and seeing in N dimensions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83116"/>
          </a:xfrm>
        </p:spPr>
        <p:txBody>
          <a:bodyPr/>
          <a:lstStyle/>
          <a:p>
            <a:r>
              <a:rPr lang="en-GB" dirty="0" smtClean="0"/>
              <a:t>Christophe Jefferies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734" y="2139844"/>
            <a:ext cx="3968998" cy="36303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185" y="2037292"/>
            <a:ext cx="3968998" cy="364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51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Sigmoid function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097" t="13501" r="11679" b="33126"/>
          <a:stretch/>
        </p:blipFill>
        <p:spPr>
          <a:xfrm>
            <a:off x="660551" y="2457798"/>
            <a:ext cx="6509982" cy="25969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012447" y="3357349"/>
                <a:ext cx="3143233" cy="10500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3600" b="0" i="1" smtClean="0">
                          <a:latin typeface="Cambria Math" panose="02040503050406030204" pitchFamily="18" charset="0"/>
                        </a:rPr>
                        <m:t>σ</m:t>
                      </m:r>
                      <m:d>
                        <m:dPr>
                          <m:ctrlPr>
                            <a:rPr lang="en-GB" sz="3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GB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GB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36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GB" sz="36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sz="3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2447" y="3357349"/>
                <a:ext cx="3143233" cy="105003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0162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Sigmoid function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4532" y="2809664"/>
            <a:ext cx="181737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0</a:t>
            </a:r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4532" y="3647442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1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24532" y="5113870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99</a:t>
            </a:r>
            <a:endParaRPr lang="en-GB" dirty="0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4109214" y="2015213"/>
            <a:ext cx="3085678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 smtClean="0"/>
              <a:t>What number is 		?</a:t>
            </a:r>
            <a:endParaRPr lang="en-GB" dirty="0"/>
          </a:p>
        </p:txBody>
      </p:sp>
      <p:pic>
        <p:nvPicPr>
          <p:cNvPr id="21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24310" y="1859221"/>
            <a:ext cx="759102" cy="75910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648107" y="4275485"/>
            <a:ext cx="45720" cy="528455"/>
            <a:chOff x="2412395" y="4218335"/>
            <a:chExt cx="45720" cy="528455"/>
          </a:xfrm>
        </p:grpSpPr>
        <p:sp>
          <p:nvSpPr>
            <p:cNvPr id="3" name="Oval 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8830996" y="3823610"/>
            <a:ext cx="3361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Choose highest probability</a:t>
            </a:r>
            <a:endParaRPr lang="en-GB" sz="2000" dirty="0"/>
          </a:p>
        </p:txBody>
      </p:sp>
      <p:sp>
        <p:nvSpPr>
          <p:cNvPr id="89" name="TextBox 88"/>
          <p:cNvSpPr txBox="1"/>
          <p:nvPr/>
        </p:nvSpPr>
        <p:spPr>
          <a:xfrm>
            <a:off x="4274820" y="2815590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0.9</a:t>
            </a:r>
            <a:endParaRPr lang="en-GB" dirty="0"/>
          </a:p>
        </p:txBody>
      </p:sp>
      <p:sp>
        <p:nvSpPr>
          <p:cNvPr id="90" name="TextBox 89"/>
          <p:cNvSpPr txBox="1"/>
          <p:nvPr/>
        </p:nvSpPr>
        <p:spPr>
          <a:xfrm>
            <a:off x="4274820" y="5092398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0.6</a:t>
            </a:r>
            <a:endParaRPr lang="en-GB" dirty="0"/>
          </a:p>
        </p:txBody>
      </p:sp>
      <p:sp>
        <p:nvSpPr>
          <p:cNvPr id="91" name="TextBox 90"/>
          <p:cNvSpPr txBox="1"/>
          <p:nvPr/>
        </p:nvSpPr>
        <p:spPr>
          <a:xfrm>
            <a:off x="4274820" y="3654333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0.3</a:t>
            </a:r>
            <a:endParaRPr lang="en-GB" dirty="0"/>
          </a:p>
        </p:txBody>
      </p:sp>
      <p:sp>
        <p:nvSpPr>
          <p:cNvPr id="92" name="Oval 91"/>
          <p:cNvSpPr/>
          <p:nvPr/>
        </p:nvSpPr>
        <p:spPr>
          <a:xfrm>
            <a:off x="4406476" y="278130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4" name="Oval 93"/>
          <p:cNvSpPr/>
          <p:nvPr/>
        </p:nvSpPr>
        <p:spPr>
          <a:xfrm>
            <a:off x="4406476" y="361907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5" name="Oval 94"/>
          <p:cNvSpPr/>
          <p:nvPr/>
        </p:nvSpPr>
        <p:spPr>
          <a:xfrm>
            <a:off x="4406476" y="505714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96" name="Straight Arrow Connector 95"/>
          <p:cNvCxnSpPr>
            <a:stCxn id="92" idx="6"/>
            <a:endCxn id="120" idx="1"/>
          </p:cNvCxnSpPr>
          <p:nvPr/>
        </p:nvCxnSpPr>
        <p:spPr>
          <a:xfrm flipV="1">
            <a:off x="4846320" y="2998391"/>
            <a:ext cx="1689068" cy="2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94" idx="6"/>
            <a:endCxn id="120" idx="1"/>
          </p:cNvCxnSpPr>
          <p:nvPr/>
        </p:nvCxnSpPr>
        <p:spPr>
          <a:xfrm flipV="1">
            <a:off x="4846320" y="2998391"/>
            <a:ext cx="1689068" cy="84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>
            <a:stCxn id="95" idx="6"/>
            <a:endCxn id="120" idx="1"/>
          </p:cNvCxnSpPr>
          <p:nvPr/>
        </p:nvCxnSpPr>
        <p:spPr>
          <a:xfrm flipV="1">
            <a:off x="4846320" y="2998391"/>
            <a:ext cx="1689068" cy="2278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Group 98"/>
          <p:cNvGrpSpPr/>
          <p:nvPr/>
        </p:nvGrpSpPr>
        <p:grpSpPr>
          <a:xfrm>
            <a:off x="4626398" y="4255282"/>
            <a:ext cx="45720" cy="528455"/>
            <a:chOff x="2412395" y="4218335"/>
            <a:chExt cx="45720" cy="528455"/>
          </a:xfrm>
        </p:grpSpPr>
        <p:sp>
          <p:nvSpPr>
            <p:cNvPr id="100" name="Oval 99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6732450" y="4258147"/>
            <a:ext cx="45720" cy="528455"/>
            <a:chOff x="2412395" y="4218335"/>
            <a:chExt cx="45720" cy="528455"/>
          </a:xfrm>
        </p:grpSpPr>
        <p:sp>
          <p:nvSpPr>
            <p:cNvPr id="104" name="Oval 103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7" name="Straight Arrow Connector 106"/>
          <p:cNvCxnSpPr>
            <a:stCxn id="94" idx="6"/>
          </p:cNvCxnSpPr>
          <p:nvPr/>
        </p:nvCxnSpPr>
        <p:spPr>
          <a:xfrm flipV="1">
            <a:off x="4846320" y="3838999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4846320" y="3830214"/>
            <a:ext cx="1689068" cy="1446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 flipV="1">
            <a:off x="4846320" y="3838999"/>
            <a:ext cx="1689068" cy="1438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stCxn id="95" idx="6"/>
          </p:cNvCxnSpPr>
          <p:nvPr/>
        </p:nvCxnSpPr>
        <p:spPr>
          <a:xfrm>
            <a:off x="4846320" y="5277064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stCxn id="92" idx="6"/>
          </p:cNvCxnSpPr>
          <p:nvPr/>
        </p:nvCxnSpPr>
        <p:spPr>
          <a:xfrm>
            <a:off x="4846320" y="3001222"/>
            <a:ext cx="1689068" cy="837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92" idx="6"/>
          </p:cNvCxnSpPr>
          <p:nvPr/>
        </p:nvCxnSpPr>
        <p:spPr>
          <a:xfrm>
            <a:off x="4846320" y="3001222"/>
            <a:ext cx="1689068" cy="2275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/>
          <p:cNvSpPr/>
          <p:nvPr/>
        </p:nvSpPr>
        <p:spPr>
          <a:xfrm>
            <a:off x="6535388" y="2778469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1" name="Rectangle 120"/>
          <p:cNvSpPr/>
          <p:nvPr/>
        </p:nvSpPr>
        <p:spPr>
          <a:xfrm>
            <a:off x="6535388" y="3619421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Rectangle 121"/>
          <p:cNvSpPr/>
          <p:nvPr/>
        </p:nvSpPr>
        <p:spPr>
          <a:xfrm>
            <a:off x="6535388" y="5061918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3" name="Straight Arrow Connector 122"/>
          <p:cNvCxnSpPr>
            <a:stCxn id="120" idx="3"/>
          </p:cNvCxnSpPr>
          <p:nvPr/>
        </p:nvCxnSpPr>
        <p:spPr>
          <a:xfrm flipV="1">
            <a:off x="6975232" y="2995718"/>
            <a:ext cx="124748" cy="2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121" idx="3"/>
          </p:cNvCxnSpPr>
          <p:nvPr/>
        </p:nvCxnSpPr>
        <p:spPr>
          <a:xfrm flipV="1">
            <a:off x="6975232" y="3838999"/>
            <a:ext cx="124748" cy="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22" idx="3"/>
          </p:cNvCxnSpPr>
          <p:nvPr/>
        </p:nvCxnSpPr>
        <p:spPr>
          <a:xfrm flipV="1">
            <a:off x="6975232" y="5277064"/>
            <a:ext cx="124748" cy="47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6401330" y="2823445"/>
            <a:ext cx="70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-B</a:t>
            </a:r>
            <a:r>
              <a:rPr lang="en-GB" sz="1600" baseline="-25000" dirty="0" smtClean="0"/>
              <a:t>0</a:t>
            </a:r>
            <a:endParaRPr lang="en-GB" sz="1600" baseline="-25000" dirty="0"/>
          </a:p>
        </p:txBody>
      </p:sp>
      <p:sp>
        <p:nvSpPr>
          <p:cNvPr id="127" name="TextBox 126"/>
          <p:cNvSpPr txBox="1"/>
          <p:nvPr/>
        </p:nvSpPr>
        <p:spPr>
          <a:xfrm>
            <a:off x="6401330" y="3662305"/>
            <a:ext cx="70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-B</a:t>
            </a:r>
            <a:r>
              <a:rPr lang="en-GB" sz="1600" baseline="-25000" dirty="0"/>
              <a:t>1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6401330" y="5116572"/>
            <a:ext cx="70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-B</a:t>
            </a:r>
            <a:r>
              <a:rPr lang="en-GB" sz="1600" baseline="-25000" dirty="0"/>
              <a:t>9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5437228" y="2711248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1</a:t>
            </a:r>
            <a:endParaRPr lang="en-GB" sz="1600" baseline="-25000" dirty="0"/>
          </a:p>
        </p:txBody>
      </p:sp>
      <p:sp>
        <p:nvSpPr>
          <p:cNvPr id="130" name="TextBox 129"/>
          <p:cNvSpPr txBox="1"/>
          <p:nvPr/>
        </p:nvSpPr>
        <p:spPr>
          <a:xfrm>
            <a:off x="5277149" y="3064464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2</a:t>
            </a:r>
            <a:endParaRPr lang="en-GB" sz="1600" baseline="-25000" dirty="0"/>
          </a:p>
        </p:txBody>
      </p:sp>
      <p:sp>
        <p:nvSpPr>
          <p:cNvPr id="131" name="Oval 130"/>
          <p:cNvSpPr/>
          <p:nvPr/>
        </p:nvSpPr>
        <p:spPr>
          <a:xfrm>
            <a:off x="7674148" y="277579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7674148" y="3619077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7674148" y="505714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134" name="Group 133"/>
          <p:cNvGrpSpPr/>
          <p:nvPr/>
        </p:nvGrpSpPr>
        <p:grpSpPr>
          <a:xfrm>
            <a:off x="7871210" y="4258894"/>
            <a:ext cx="45720" cy="528455"/>
            <a:chOff x="2412395" y="4218335"/>
            <a:chExt cx="45720" cy="528455"/>
          </a:xfrm>
        </p:grpSpPr>
        <p:sp>
          <p:nvSpPr>
            <p:cNvPr id="135" name="Oval 134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7305102" y="4259671"/>
            <a:ext cx="45720" cy="528455"/>
            <a:chOff x="2412395" y="4218335"/>
            <a:chExt cx="45720" cy="528455"/>
          </a:xfrm>
        </p:grpSpPr>
        <p:sp>
          <p:nvSpPr>
            <p:cNvPr id="139" name="Oval 138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42" name="Rectangle 141"/>
          <p:cNvSpPr/>
          <p:nvPr/>
        </p:nvSpPr>
        <p:spPr>
          <a:xfrm>
            <a:off x="7108040" y="2779993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3" name="Rectangle 142"/>
          <p:cNvSpPr/>
          <p:nvPr/>
        </p:nvSpPr>
        <p:spPr>
          <a:xfrm>
            <a:off x="7108040" y="3620945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4" name="Rectangle 143"/>
          <p:cNvSpPr/>
          <p:nvPr/>
        </p:nvSpPr>
        <p:spPr>
          <a:xfrm>
            <a:off x="7108040" y="5063442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5" name="Straight Arrow Connector 144"/>
          <p:cNvCxnSpPr>
            <a:stCxn id="142" idx="3"/>
          </p:cNvCxnSpPr>
          <p:nvPr/>
        </p:nvCxnSpPr>
        <p:spPr>
          <a:xfrm flipV="1">
            <a:off x="7547884" y="2997242"/>
            <a:ext cx="124748" cy="2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3" idx="3"/>
          </p:cNvCxnSpPr>
          <p:nvPr/>
        </p:nvCxnSpPr>
        <p:spPr>
          <a:xfrm flipV="1">
            <a:off x="7547884" y="3840523"/>
            <a:ext cx="124748" cy="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>
            <a:stCxn id="144" idx="3"/>
          </p:cNvCxnSpPr>
          <p:nvPr/>
        </p:nvCxnSpPr>
        <p:spPr>
          <a:xfrm flipV="1">
            <a:off x="7547884" y="5278588"/>
            <a:ext cx="124748" cy="47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/>
          <p:cNvSpPr txBox="1"/>
          <p:nvPr/>
        </p:nvSpPr>
        <p:spPr>
          <a:xfrm>
            <a:off x="6973982" y="2738159"/>
            <a:ext cx="707960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baseline="-25000" dirty="0" smtClean="0"/>
              <a:t>σ</a:t>
            </a:r>
            <a:endParaRPr lang="en-GB" sz="1600" baseline="-25000" dirty="0"/>
          </a:p>
        </p:txBody>
      </p:sp>
      <p:sp>
        <p:nvSpPr>
          <p:cNvPr id="151" name="TextBox 150"/>
          <p:cNvSpPr txBox="1"/>
          <p:nvPr/>
        </p:nvSpPr>
        <p:spPr>
          <a:xfrm>
            <a:off x="6973982" y="5015567"/>
            <a:ext cx="707960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baseline="-25000" dirty="0" smtClean="0"/>
              <a:t>σ</a:t>
            </a:r>
            <a:endParaRPr lang="en-GB" sz="1600" baseline="-25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6973982" y="3564519"/>
            <a:ext cx="707960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baseline="-25000" dirty="0" smtClean="0"/>
              <a:t>σ</a:t>
            </a:r>
            <a:endParaRPr lang="en-GB" sz="1600" baseline="-25000" dirty="0"/>
          </a:p>
        </p:txBody>
      </p:sp>
    </p:spTree>
    <p:extLst>
      <p:ext uri="{BB962C8B-B14F-4D97-AF65-F5344CB8AC3E}">
        <p14:creationId xmlns:p14="http://schemas.microsoft.com/office/powerpoint/2010/main" val="55312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‘Backpropagation’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GB" dirty="0" smtClean="0"/>
              </a:p>
              <a:p>
                <a:r>
                  <a:rPr lang="en-GB" dirty="0" smtClean="0"/>
                  <a:t>Idea: 	1) make a ‘cost’ function C measuring how wrong a prediction is</a:t>
                </a:r>
              </a:p>
              <a:p>
                <a:endParaRPr lang="en-GB" dirty="0" smtClean="0"/>
              </a:p>
              <a:p>
                <a:r>
                  <a:rPr lang="en-GB" dirty="0" smtClean="0"/>
                  <a:t>	2) find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den>
                    </m:f>
                  </m:oMath>
                </a14:m>
                <a:r>
                  <a:rPr lang="en-GB" dirty="0" smtClean="0"/>
                  <a:t> and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GB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</m:oMath>
                </a14:m>
                <a:r>
                  <a:rPr lang="en-GB" dirty="0"/>
                  <a:t> for every weight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GB" dirty="0" smtClean="0"/>
                  <a:t> and bias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GB" dirty="0" smtClean="0"/>
              </a:p>
              <a:p>
                <a:endParaRPr lang="en-GB" dirty="0" smtClean="0"/>
              </a:p>
              <a:p>
                <a:r>
                  <a:rPr lang="en-GB" dirty="0" smtClean="0"/>
                  <a:t>	3) adjust every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GB" dirty="0" smtClean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 smtClean="0"/>
                  <a:t> in the direction that decreases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GB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855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88"/>
          <p:cNvSpPr txBox="1"/>
          <p:nvPr/>
        </p:nvSpPr>
        <p:spPr>
          <a:xfrm>
            <a:off x="3606018" y="2105894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0.9</a:t>
            </a:r>
            <a:endParaRPr lang="en-GB" dirty="0"/>
          </a:p>
        </p:txBody>
      </p:sp>
      <p:sp>
        <p:nvSpPr>
          <p:cNvPr id="90" name="TextBox 89"/>
          <p:cNvSpPr txBox="1"/>
          <p:nvPr/>
        </p:nvSpPr>
        <p:spPr>
          <a:xfrm>
            <a:off x="3606018" y="4382702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0.6</a:t>
            </a:r>
            <a:endParaRPr lang="en-GB" dirty="0"/>
          </a:p>
        </p:txBody>
      </p:sp>
      <p:sp>
        <p:nvSpPr>
          <p:cNvPr id="91" name="TextBox 90"/>
          <p:cNvSpPr txBox="1"/>
          <p:nvPr/>
        </p:nvSpPr>
        <p:spPr>
          <a:xfrm>
            <a:off x="3606018" y="2944637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0.3</a:t>
            </a:r>
            <a:endParaRPr lang="en-GB" dirty="0"/>
          </a:p>
        </p:txBody>
      </p:sp>
      <p:sp>
        <p:nvSpPr>
          <p:cNvPr id="126" name="TextBox 125"/>
          <p:cNvSpPr txBox="1"/>
          <p:nvPr/>
        </p:nvSpPr>
        <p:spPr>
          <a:xfrm>
            <a:off x="6401330" y="2113749"/>
            <a:ext cx="70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-B</a:t>
            </a:r>
            <a:r>
              <a:rPr lang="en-GB" sz="1600" baseline="-25000" dirty="0" smtClean="0"/>
              <a:t>0</a:t>
            </a:r>
            <a:endParaRPr lang="en-GB" sz="1600" baseline="-25000" dirty="0"/>
          </a:p>
        </p:txBody>
      </p:sp>
      <p:sp>
        <p:nvSpPr>
          <p:cNvPr id="127" name="TextBox 126"/>
          <p:cNvSpPr txBox="1"/>
          <p:nvPr/>
        </p:nvSpPr>
        <p:spPr>
          <a:xfrm>
            <a:off x="6401330" y="2952609"/>
            <a:ext cx="70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-B</a:t>
            </a:r>
            <a:r>
              <a:rPr lang="en-GB" sz="1600" baseline="-25000" dirty="0"/>
              <a:t>1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6401330" y="4406876"/>
            <a:ext cx="70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-B</a:t>
            </a:r>
            <a:r>
              <a:rPr lang="en-GB" sz="1600" baseline="-25000" dirty="0"/>
              <a:t>9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7973170" y="2028463"/>
            <a:ext cx="707960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baseline="-25000" dirty="0" smtClean="0"/>
              <a:t>σ</a:t>
            </a:r>
            <a:endParaRPr lang="en-GB" sz="1600" baseline="-25000" dirty="0"/>
          </a:p>
        </p:txBody>
      </p:sp>
      <p:sp>
        <p:nvSpPr>
          <p:cNvPr id="151" name="TextBox 150"/>
          <p:cNvSpPr txBox="1"/>
          <p:nvPr/>
        </p:nvSpPr>
        <p:spPr>
          <a:xfrm>
            <a:off x="7973170" y="4305871"/>
            <a:ext cx="707960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baseline="-25000" dirty="0" smtClean="0"/>
              <a:t>σ</a:t>
            </a:r>
            <a:endParaRPr lang="en-GB" sz="1600" baseline="-25000" dirty="0"/>
          </a:p>
        </p:txBody>
      </p:sp>
      <p:sp>
        <p:nvSpPr>
          <p:cNvPr id="152" name="TextBox 151"/>
          <p:cNvSpPr txBox="1"/>
          <p:nvPr/>
        </p:nvSpPr>
        <p:spPr>
          <a:xfrm>
            <a:off x="7973170" y="2854823"/>
            <a:ext cx="707960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baseline="-25000" dirty="0" smtClean="0"/>
              <a:t>σ</a:t>
            </a:r>
            <a:endParaRPr lang="en-GB" sz="1600" baseline="-25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‘Backpropagation’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4532" y="2099968"/>
            <a:ext cx="181737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0</a:t>
            </a:r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4532" y="2937746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1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24532" y="4404174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99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1648107" y="3565789"/>
            <a:ext cx="45720" cy="528455"/>
            <a:chOff x="2412395" y="4218335"/>
            <a:chExt cx="45720" cy="528455"/>
          </a:xfrm>
        </p:grpSpPr>
        <p:sp>
          <p:nvSpPr>
            <p:cNvPr id="3" name="Oval 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2" name="Oval 91"/>
          <p:cNvSpPr/>
          <p:nvPr/>
        </p:nvSpPr>
        <p:spPr>
          <a:xfrm>
            <a:off x="3737674" y="2071604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4" name="Oval 93"/>
          <p:cNvSpPr/>
          <p:nvPr/>
        </p:nvSpPr>
        <p:spPr>
          <a:xfrm>
            <a:off x="3737674" y="290938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5" name="Oval 94"/>
          <p:cNvSpPr/>
          <p:nvPr/>
        </p:nvSpPr>
        <p:spPr>
          <a:xfrm>
            <a:off x="3737674" y="434744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96" name="Straight Arrow Connector 95"/>
          <p:cNvCxnSpPr>
            <a:stCxn id="92" idx="6"/>
            <a:endCxn id="120" idx="1"/>
          </p:cNvCxnSpPr>
          <p:nvPr/>
        </p:nvCxnSpPr>
        <p:spPr>
          <a:xfrm flipV="1">
            <a:off x="4177518" y="2288695"/>
            <a:ext cx="2357870" cy="2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94" idx="6"/>
            <a:endCxn id="120" idx="1"/>
          </p:cNvCxnSpPr>
          <p:nvPr/>
        </p:nvCxnSpPr>
        <p:spPr>
          <a:xfrm flipV="1">
            <a:off x="4177518" y="2288695"/>
            <a:ext cx="2357870" cy="84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>
            <a:stCxn id="95" idx="6"/>
            <a:endCxn id="120" idx="1"/>
          </p:cNvCxnSpPr>
          <p:nvPr/>
        </p:nvCxnSpPr>
        <p:spPr>
          <a:xfrm flipV="1">
            <a:off x="4177518" y="2288695"/>
            <a:ext cx="2357870" cy="2278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Group 98"/>
          <p:cNvGrpSpPr/>
          <p:nvPr/>
        </p:nvGrpSpPr>
        <p:grpSpPr>
          <a:xfrm>
            <a:off x="3957596" y="3545586"/>
            <a:ext cx="45720" cy="528455"/>
            <a:chOff x="2412395" y="4218335"/>
            <a:chExt cx="45720" cy="528455"/>
          </a:xfrm>
        </p:grpSpPr>
        <p:sp>
          <p:nvSpPr>
            <p:cNvPr id="100" name="Oval 99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Oval 100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Oval 101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6732450" y="3548451"/>
            <a:ext cx="45720" cy="528455"/>
            <a:chOff x="2412395" y="4218335"/>
            <a:chExt cx="45720" cy="528455"/>
          </a:xfrm>
        </p:grpSpPr>
        <p:sp>
          <p:nvSpPr>
            <p:cNvPr id="104" name="Oval 103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Oval 104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Oval 105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7" name="Straight Arrow Connector 106"/>
          <p:cNvCxnSpPr>
            <a:stCxn id="94" idx="6"/>
            <a:endCxn id="121" idx="1"/>
          </p:cNvCxnSpPr>
          <p:nvPr/>
        </p:nvCxnSpPr>
        <p:spPr>
          <a:xfrm>
            <a:off x="4177518" y="3129304"/>
            <a:ext cx="2357870" cy="3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94" idx="6"/>
            <a:endCxn id="122" idx="1"/>
          </p:cNvCxnSpPr>
          <p:nvPr/>
        </p:nvCxnSpPr>
        <p:spPr>
          <a:xfrm>
            <a:off x="4177518" y="3129304"/>
            <a:ext cx="2357870" cy="14428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95" idx="6"/>
            <a:endCxn id="121" idx="1"/>
          </p:cNvCxnSpPr>
          <p:nvPr/>
        </p:nvCxnSpPr>
        <p:spPr>
          <a:xfrm flipV="1">
            <a:off x="4177518" y="3129647"/>
            <a:ext cx="2357870" cy="14377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stCxn id="95" idx="6"/>
            <a:endCxn id="122" idx="1"/>
          </p:cNvCxnSpPr>
          <p:nvPr/>
        </p:nvCxnSpPr>
        <p:spPr>
          <a:xfrm>
            <a:off x="4177518" y="4567368"/>
            <a:ext cx="2357870" cy="47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stCxn id="92" idx="6"/>
            <a:endCxn id="121" idx="1"/>
          </p:cNvCxnSpPr>
          <p:nvPr/>
        </p:nvCxnSpPr>
        <p:spPr>
          <a:xfrm>
            <a:off x="4177518" y="2291526"/>
            <a:ext cx="2357870" cy="8381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92" idx="6"/>
            <a:endCxn id="122" idx="1"/>
          </p:cNvCxnSpPr>
          <p:nvPr/>
        </p:nvCxnSpPr>
        <p:spPr>
          <a:xfrm>
            <a:off x="4177518" y="2291526"/>
            <a:ext cx="2357870" cy="22806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/>
          <p:cNvSpPr/>
          <p:nvPr/>
        </p:nvSpPr>
        <p:spPr>
          <a:xfrm>
            <a:off x="6535388" y="2068773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1" name="Rectangle 120"/>
          <p:cNvSpPr/>
          <p:nvPr/>
        </p:nvSpPr>
        <p:spPr>
          <a:xfrm>
            <a:off x="6535388" y="2909725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Rectangle 121"/>
          <p:cNvSpPr/>
          <p:nvPr/>
        </p:nvSpPr>
        <p:spPr>
          <a:xfrm>
            <a:off x="6535388" y="4352222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3" name="Straight Arrow Connector 122"/>
          <p:cNvCxnSpPr>
            <a:stCxn id="120" idx="3"/>
            <a:endCxn id="142" idx="1"/>
          </p:cNvCxnSpPr>
          <p:nvPr/>
        </p:nvCxnSpPr>
        <p:spPr>
          <a:xfrm>
            <a:off x="6975232" y="2288695"/>
            <a:ext cx="1131996" cy="15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121" idx="3"/>
            <a:endCxn id="143" idx="1"/>
          </p:cNvCxnSpPr>
          <p:nvPr/>
        </p:nvCxnSpPr>
        <p:spPr>
          <a:xfrm>
            <a:off x="6975232" y="3129647"/>
            <a:ext cx="1131996" cy="15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22" idx="3"/>
            <a:endCxn id="144" idx="1"/>
          </p:cNvCxnSpPr>
          <p:nvPr/>
        </p:nvCxnSpPr>
        <p:spPr>
          <a:xfrm>
            <a:off x="6975232" y="4572144"/>
            <a:ext cx="1131996" cy="15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4867156" y="1984593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11</a:t>
            </a:r>
            <a:endParaRPr lang="en-GB" sz="1600" baseline="-25000" dirty="0"/>
          </a:p>
        </p:txBody>
      </p:sp>
      <p:sp>
        <p:nvSpPr>
          <p:cNvPr id="130" name="TextBox 129"/>
          <p:cNvSpPr txBox="1"/>
          <p:nvPr/>
        </p:nvSpPr>
        <p:spPr>
          <a:xfrm>
            <a:off x="4798234" y="2313981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12</a:t>
            </a:r>
            <a:endParaRPr lang="en-GB" sz="1600" baseline="-25000" dirty="0"/>
          </a:p>
        </p:txBody>
      </p:sp>
      <p:sp>
        <p:nvSpPr>
          <p:cNvPr id="131" name="Oval 130"/>
          <p:cNvSpPr/>
          <p:nvPr/>
        </p:nvSpPr>
        <p:spPr>
          <a:xfrm>
            <a:off x="10118912" y="206610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10118912" y="2909381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10118912" y="434744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134" name="Group 133"/>
          <p:cNvGrpSpPr/>
          <p:nvPr/>
        </p:nvGrpSpPr>
        <p:grpSpPr>
          <a:xfrm>
            <a:off x="10315974" y="3549198"/>
            <a:ext cx="45720" cy="528455"/>
            <a:chOff x="2412395" y="4218335"/>
            <a:chExt cx="45720" cy="528455"/>
          </a:xfrm>
        </p:grpSpPr>
        <p:sp>
          <p:nvSpPr>
            <p:cNvPr id="135" name="Oval 134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8304290" y="3546734"/>
            <a:ext cx="45720" cy="528455"/>
            <a:chOff x="2412395" y="4218335"/>
            <a:chExt cx="45720" cy="528455"/>
          </a:xfrm>
        </p:grpSpPr>
        <p:sp>
          <p:nvSpPr>
            <p:cNvPr id="139" name="Oval 138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Oval 139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Oval 140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42" name="Rectangle 141"/>
          <p:cNvSpPr/>
          <p:nvPr/>
        </p:nvSpPr>
        <p:spPr>
          <a:xfrm>
            <a:off x="8107228" y="2070297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3" name="Rectangle 142"/>
          <p:cNvSpPr/>
          <p:nvPr/>
        </p:nvSpPr>
        <p:spPr>
          <a:xfrm>
            <a:off x="8107228" y="2911249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4" name="Rectangle 143"/>
          <p:cNvSpPr/>
          <p:nvPr/>
        </p:nvSpPr>
        <p:spPr>
          <a:xfrm>
            <a:off x="8107228" y="4353746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5" name="Straight Arrow Connector 144"/>
          <p:cNvCxnSpPr>
            <a:stCxn id="142" idx="3"/>
            <a:endCxn id="131" idx="2"/>
          </p:cNvCxnSpPr>
          <p:nvPr/>
        </p:nvCxnSpPr>
        <p:spPr>
          <a:xfrm flipV="1">
            <a:off x="8547072" y="2286022"/>
            <a:ext cx="1571840" cy="41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3" idx="3"/>
            <a:endCxn id="132" idx="2"/>
          </p:cNvCxnSpPr>
          <p:nvPr/>
        </p:nvCxnSpPr>
        <p:spPr>
          <a:xfrm flipV="1">
            <a:off x="8547072" y="3129303"/>
            <a:ext cx="1571840" cy="1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>
            <a:stCxn id="144" idx="3"/>
            <a:endCxn id="133" idx="2"/>
          </p:cNvCxnSpPr>
          <p:nvPr/>
        </p:nvCxnSpPr>
        <p:spPr>
          <a:xfrm flipV="1">
            <a:off x="8547072" y="4567368"/>
            <a:ext cx="1571840" cy="63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521772" y="4907846"/>
            <a:ext cx="859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Input X        Weights W              Bias B        Sigmoid function </a:t>
            </a:r>
            <a:r>
              <a:rPr lang="el-GR" dirty="0" smtClean="0"/>
              <a:t>σ</a:t>
            </a:r>
            <a:r>
              <a:rPr lang="en-GB" dirty="0" smtClean="0"/>
              <a:t>              Output Y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/>
              <p:cNvSpPr txBox="1"/>
              <p:nvPr/>
            </p:nvSpPr>
            <p:spPr>
              <a:xfrm>
                <a:off x="4520130" y="5569529"/>
                <a:ext cx="56613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0130" y="5569529"/>
                <a:ext cx="5661384" cy="369332"/>
              </a:xfrm>
              <a:prstGeom prst="rect">
                <a:avLst/>
              </a:prstGeom>
              <a:blipFill rotWithShape="0">
                <a:blip r:embed="rId2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7074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‘Backpropagation’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 smtClean="0"/>
                  <a:t>1</a:t>
                </a:r>
                <a:r>
                  <a:rPr lang="en-GB" baseline="30000" dirty="0" smtClean="0"/>
                  <a:t>st</a:t>
                </a:r>
                <a:r>
                  <a:rPr lang="en-GB" dirty="0" smtClean="0"/>
                  <a:t> hidden layer: 		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GB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</a:rPr>
                      <m:t>σ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·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GB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GB" i="1" baseline="-2500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GB" dirty="0" smtClean="0"/>
              </a:p>
              <a:p>
                <a:r>
                  <a:rPr lang="en-GB" dirty="0" smtClean="0"/>
                  <a:t>2</a:t>
                </a:r>
                <a:r>
                  <a:rPr lang="en-GB" baseline="30000" dirty="0" smtClean="0"/>
                  <a:t>nd</a:t>
                </a:r>
                <a:r>
                  <a:rPr lang="en-GB" dirty="0" smtClean="0"/>
                  <a:t> hidden </a:t>
                </a:r>
                <a:r>
                  <a:rPr lang="en-GB" dirty="0"/>
                  <a:t>layer</a:t>
                </a:r>
                <a:r>
                  <a:rPr lang="en-GB" dirty="0" smtClean="0"/>
                  <a:t>:	 </a:t>
                </a:r>
                <a:r>
                  <a:rPr lang="en-GB" dirty="0"/>
                  <a:t>	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GB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</a:rPr>
                      <m:t>σ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GB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·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GB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GB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</a:rPr>
                      <m:t>σ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</a:rPr>
                          <m:t>σ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·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GB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GB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·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GB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GB" i="1" baseline="-2500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</m:oMath>
                </a14:m>
                <a:endParaRPr lang="en-GB" dirty="0" smtClean="0"/>
              </a:p>
              <a:p>
                <a:r>
                  <a:rPr lang="en-GB" dirty="0" smtClean="0"/>
                  <a:t>…</a:t>
                </a:r>
              </a:p>
              <a:p>
                <a:r>
                  <a:rPr lang="en-GB" dirty="0" smtClean="0"/>
                  <a:t>Final layer:		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GB" dirty="0" smtClean="0"/>
                  <a:t> something </a:t>
                </a:r>
                <a:r>
                  <a:rPr lang="en-GB" dirty="0" smtClean="0"/>
                  <a:t>gross</a:t>
                </a:r>
                <a:endParaRPr lang="en-GB" dirty="0" smtClean="0"/>
              </a:p>
              <a:p>
                <a:r>
                  <a:rPr lang="en-GB" dirty="0" smtClean="0"/>
                  <a:t>Correct classification:	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GB" dirty="0" smtClean="0"/>
              </a:p>
              <a:p>
                <a:r>
                  <a:rPr lang="en-GB" dirty="0" smtClean="0"/>
                  <a:t>Cost function:		e.g. C =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||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||2</m:t>
                    </m:r>
                  </m:oMath>
                </a14:m>
                <a:r>
                  <a:rPr lang="en-GB" dirty="0" smtClean="0"/>
                  <a:t>		Then differentiate this…</a:t>
                </a:r>
                <a:endParaRPr lang="en-GB" baseline="300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545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37934" y="2075362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0.9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2937934" y="4352170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0.6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2937934" y="2914105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0.3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Full network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52220" y="2069436"/>
            <a:ext cx="181737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0</a:t>
            </a:r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52220" y="2907214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1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52220" y="4373642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99</a:t>
            </a:r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3069590" y="204107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3069590" y="287885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069590" y="4316914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8" idx="6"/>
          </p:cNvCxnSpPr>
          <p:nvPr/>
        </p:nvCxnSpPr>
        <p:spPr>
          <a:xfrm flipV="1">
            <a:off x="3509434" y="2258163"/>
            <a:ext cx="1689068" cy="2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6"/>
          </p:cNvCxnSpPr>
          <p:nvPr/>
        </p:nvCxnSpPr>
        <p:spPr>
          <a:xfrm flipV="1">
            <a:off x="3509434" y="2258163"/>
            <a:ext cx="1689068" cy="84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6"/>
          </p:cNvCxnSpPr>
          <p:nvPr/>
        </p:nvCxnSpPr>
        <p:spPr>
          <a:xfrm flipV="1">
            <a:off x="3509434" y="2258163"/>
            <a:ext cx="1689068" cy="2278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675795" y="3535257"/>
            <a:ext cx="45720" cy="528455"/>
            <a:chOff x="2412395" y="4218335"/>
            <a:chExt cx="45720" cy="528455"/>
          </a:xfrm>
        </p:grpSpPr>
        <p:sp>
          <p:nvSpPr>
            <p:cNvPr id="3" name="Oval 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289512" y="3515054"/>
            <a:ext cx="45720" cy="528455"/>
            <a:chOff x="2412395" y="4218335"/>
            <a:chExt cx="45720" cy="528455"/>
          </a:xfrm>
        </p:grpSpPr>
        <p:sp>
          <p:nvSpPr>
            <p:cNvPr id="36" name="Oval 35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Oval 36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3" name="Straight Arrow Connector 22"/>
          <p:cNvCxnSpPr>
            <a:stCxn id="12" idx="6"/>
          </p:cNvCxnSpPr>
          <p:nvPr/>
        </p:nvCxnSpPr>
        <p:spPr>
          <a:xfrm flipV="1">
            <a:off x="3509434" y="3098771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509434" y="3089986"/>
            <a:ext cx="1689068" cy="1446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3509434" y="3098771"/>
            <a:ext cx="1689068" cy="1438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509434" y="4532074"/>
            <a:ext cx="1689068" cy="476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8" idx="6"/>
          </p:cNvCxnSpPr>
          <p:nvPr/>
        </p:nvCxnSpPr>
        <p:spPr>
          <a:xfrm>
            <a:off x="3509434" y="2260994"/>
            <a:ext cx="1689068" cy="837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8" idx="6"/>
          </p:cNvCxnSpPr>
          <p:nvPr/>
        </p:nvCxnSpPr>
        <p:spPr>
          <a:xfrm>
            <a:off x="3509434" y="2260994"/>
            <a:ext cx="1689068" cy="2275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5190365" y="4316914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013584" y="2268031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22</a:t>
            </a:r>
            <a:endParaRPr lang="en-GB" sz="1600" baseline="-25000" dirty="0"/>
          </a:p>
        </p:txBody>
      </p:sp>
      <p:sp>
        <p:nvSpPr>
          <p:cNvPr id="71" name="Oval 70"/>
          <p:cNvSpPr/>
          <p:nvPr/>
        </p:nvSpPr>
        <p:spPr>
          <a:xfrm>
            <a:off x="5190365" y="203631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2" name="Oval 71"/>
          <p:cNvSpPr/>
          <p:nvPr/>
        </p:nvSpPr>
        <p:spPr>
          <a:xfrm>
            <a:off x="5190365" y="287408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74" name="Straight Arrow Connector 73"/>
          <p:cNvCxnSpPr>
            <a:stCxn id="71" idx="6"/>
          </p:cNvCxnSpPr>
          <p:nvPr/>
        </p:nvCxnSpPr>
        <p:spPr>
          <a:xfrm flipV="1">
            <a:off x="5630209" y="2253401"/>
            <a:ext cx="1689068" cy="2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2" idx="6"/>
          </p:cNvCxnSpPr>
          <p:nvPr/>
        </p:nvCxnSpPr>
        <p:spPr>
          <a:xfrm flipV="1">
            <a:off x="5630209" y="2253401"/>
            <a:ext cx="1689068" cy="84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5630209" y="2253401"/>
            <a:ext cx="1689068" cy="2278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/>
          <p:cNvGrpSpPr/>
          <p:nvPr/>
        </p:nvGrpSpPr>
        <p:grpSpPr>
          <a:xfrm>
            <a:off x="5410287" y="3510292"/>
            <a:ext cx="45720" cy="528455"/>
            <a:chOff x="2412395" y="4218335"/>
            <a:chExt cx="45720" cy="528455"/>
          </a:xfrm>
        </p:grpSpPr>
        <p:sp>
          <p:nvSpPr>
            <p:cNvPr id="78" name="Oval 77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85" name="Straight Arrow Connector 84"/>
          <p:cNvCxnSpPr>
            <a:stCxn id="72" idx="6"/>
          </p:cNvCxnSpPr>
          <p:nvPr/>
        </p:nvCxnSpPr>
        <p:spPr>
          <a:xfrm flipV="1">
            <a:off x="5630209" y="3094009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5630209" y="3085224"/>
            <a:ext cx="1689068" cy="1446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5630209" y="3094009"/>
            <a:ext cx="1689068" cy="1438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53" idx="6"/>
          </p:cNvCxnSpPr>
          <p:nvPr/>
        </p:nvCxnSpPr>
        <p:spPr>
          <a:xfrm flipV="1">
            <a:off x="5630209" y="4532075"/>
            <a:ext cx="1689068" cy="47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1" idx="6"/>
          </p:cNvCxnSpPr>
          <p:nvPr/>
        </p:nvCxnSpPr>
        <p:spPr>
          <a:xfrm>
            <a:off x="5630209" y="2256232"/>
            <a:ext cx="1689068" cy="837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1" idx="6"/>
          </p:cNvCxnSpPr>
          <p:nvPr/>
        </p:nvCxnSpPr>
        <p:spPr>
          <a:xfrm>
            <a:off x="5630209" y="2256232"/>
            <a:ext cx="1689068" cy="2275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7330707" y="203080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2" name="Oval 91"/>
          <p:cNvSpPr/>
          <p:nvPr/>
        </p:nvSpPr>
        <p:spPr>
          <a:xfrm>
            <a:off x="7330707" y="2874087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3" name="Oval 92"/>
          <p:cNvSpPr/>
          <p:nvPr/>
        </p:nvSpPr>
        <p:spPr>
          <a:xfrm>
            <a:off x="7330707" y="431215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3875735" y="2258163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12</a:t>
            </a:r>
            <a:endParaRPr lang="en-GB" sz="1600" baseline="-25000" dirty="0"/>
          </a:p>
        </p:txBody>
      </p:sp>
      <p:sp>
        <p:nvSpPr>
          <p:cNvPr id="110" name="TextBox 109"/>
          <p:cNvSpPr txBox="1"/>
          <p:nvPr/>
        </p:nvSpPr>
        <p:spPr>
          <a:xfrm>
            <a:off x="6171473" y="1942030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/>
              <a:t>2</a:t>
            </a:r>
            <a:r>
              <a:rPr lang="en-GB" sz="1600" baseline="-25000" dirty="0" smtClean="0"/>
              <a:t>1</a:t>
            </a:r>
            <a:endParaRPr lang="en-GB" sz="1600" baseline="-25000" dirty="0"/>
          </a:p>
        </p:txBody>
      </p:sp>
      <p:sp>
        <p:nvSpPr>
          <p:cNvPr id="111" name="TextBox 110"/>
          <p:cNvSpPr txBox="1"/>
          <p:nvPr/>
        </p:nvSpPr>
        <p:spPr>
          <a:xfrm>
            <a:off x="4069424" y="1939475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11</a:t>
            </a:r>
            <a:endParaRPr lang="en-GB" sz="1600" baseline="-25000" dirty="0"/>
          </a:p>
        </p:txBody>
      </p:sp>
      <p:grpSp>
        <p:nvGrpSpPr>
          <p:cNvPr id="112" name="Group 111"/>
          <p:cNvGrpSpPr/>
          <p:nvPr/>
        </p:nvGrpSpPr>
        <p:grpSpPr>
          <a:xfrm>
            <a:off x="7550629" y="3512949"/>
            <a:ext cx="45720" cy="528455"/>
            <a:chOff x="2412395" y="4218335"/>
            <a:chExt cx="45720" cy="528455"/>
          </a:xfrm>
        </p:grpSpPr>
        <p:sp>
          <p:nvSpPr>
            <p:cNvPr id="113" name="Oval 11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8145994" y="2268031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22</a:t>
            </a:r>
            <a:endParaRPr lang="en-GB" sz="1600" baseline="-25000" dirty="0"/>
          </a:p>
        </p:txBody>
      </p:sp>
      <p:cxnSp>
        <p:nvCxnSpPr>
          <p:cNvPr id="119" name="Straight Arrow Connector 118"/>
          <p:cNvCxnSpPr/>
          <p:nvPr/>
        </p:nvCxnSpPr>
        <p:spPr>
          <a:xfrm flipV="1">
            <a:off x="7762619" y="2253401"/>
            <a:ext cx="1689068" cy="2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 flipV="1">
            <a:off x="7762619" y="2253401"/>
            <a:ext cx="1689068" cy="84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 flipV="1">
            <a:off x="7762619" y="2253401"/>
            <a:ext cx="1689068" cy="2278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 flipV="1">
            <a:off x="7762619" y="3094009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>
            <a:off x="7762619" y="3085224"/>
            <a:ext cx="1689068" cy="1446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 flipV="1">
            <a:off x="7762619" y="3094009"/>
            <a:ext cx="1689068" cy="1438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 flipV="1">
            <a:off x="7762619" y="4532075"/>
            <a:ext cx="1689068" cy="47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7762619" y="2256232"/>
            <a:ext cx="1689068" cy="837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>
            <a:off x="7762619" y="2256232"/>
            <a:ext cx="1689068" cy="2275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Oval 127"/>
          <p:cNvSpPr/>
          <p:nvPr/>
        </p:nvSpPr>
        <p:spPr>
          <a:xfrm>
            <a:off x="9463117" y="203080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9463117" y="2874087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9463117" y="431215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8303883" y="1942030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/>
              <a:t>2</a:t>
            </a:r>
            <a:r>
              <a:rPr lang="en-GB" sz="1600" baseline="-25000" dirty="0" smtClean="0"/>
              <a:t>1</a:t>
            </a:r>
            <a:endParaRPr lang="en-GB" sz="1600" baseline="-25000" dirty="0"/>
          </a:p>
        </p:txBody>
      </p:sp>
      <p:grpSp>
        <p:nvGrpSpPr>
          <p:cNvPr id="132" name="Group 131"/>
          <p:cNvGrpSpPr/>
          <p:nvPr/>
        </p:nvGrpSpPr>
        <p:grpSpPr>
          <a:xfrm>
            <a:off x="9683039" y="3512949"/>
            <a:ext cx="45720" cy="528455"/>
            <a:chOff x="2412395" y="4218335"/>
            <a:chExt cx="45720" cy="528455"/>
          </a:xfrm>
        </p:grpSpPr>
        <p:sp>
          <p:nvSpPr>
            <p:cNvPr id="133" name="Oval 13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015413" y="5004197"/>
            <a:ext cx="6667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Each neuron has a bias and applies </a:t>
            </a:r>
            <a:r>
              <a:rPr lang="el-GR" dirty="0" smtClean="0"/>
              <a:t>σ</a:t>
            </a:r>
            <a:endParaRPr lang="en-GB" dirty="0"/>
          </a:p>
          <a:p>
            <a:pPr algn="ctr"/>
            <a:r>
              <a:rPr lang="en-GB" dirty="0" smtClean="0"/>
              <a:t>We adjust weights and biases with backpropagation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384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Convolutions</a:t>
            </a:r>
            <a:endParaRPr lang="en-GB" dirty="0"/>
          </a:p>
        </p:txBody>
      </p:sp>
      <p:grpSp>
        <p:nvGrpSpPr>
          <p:cNvPr id="3" name="Group 2"/>
          <p:cNvGrpSpPr/>
          <p:nvPr/>
        </p:nvGrpSpPr>
        <p:grpSpPr>
          <a:xfrm>
            <a:off x="1611630" y="2743200"/>
            <a:ext cx="2270760" cy="2253601"/>
            <a:chOff x="1611630" y="2743200"/>
            <a:chExt cx="2270760" cy="2253601"/>
          </a:xfrm>
        </p:grpSpPr>
        <p:sp>
          <p:nvSpPr>
            <p:cNvPr id="6" name="Rectangle 5"/>
            <p:cNvSpPr/>
            <p:nvPr/>
          </p:nvSpPr>
          <p:spPr>
            <a:xfrm>
              <a:off x="1611630" y="27432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2004060" y="27432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396490" y="27432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88920" y="27432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181350" y="27432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573780" y="27432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61163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00406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39649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78892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18135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57378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611630" y="3522337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004060" y="3522337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396490" y="3522337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788920" y="3522337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181350" y="3522337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573780" y="3522337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61163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00406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39649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78892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18135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57378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611630" y="43010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004060" y="43010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396490" y="43010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788920" y="43010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181350" y="43010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573780" y="430100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611630" y="46881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004060" y="46881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396490" y="46881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788920" y="46881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181350" y="46881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573780" y="46881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436870" y="3340417"/>
            <a:ext cx="1093470" cy="1087273"/>
            <a:chOff x="5436870" y="3340417"/>
            <a:chExt cx="1093470" cy="1087273"/>
          </a:xfrm>
        </p:grpSpPr>
        <p:sp>
          <p:nvSpPr>
            <p:cNvPr id="42" name="Rectangle 41"/>
            <p:cNvSpPr/>
            <p:nvPr/>
          </p:nvSpPr>
          <p:spPr>
            <a:xfrm>
              <a:off x="5436870" y="3340417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829300" y="3340417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221730" y="3340417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5436870" y="3731889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829300" y="3731889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221730" y="3731889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436870" y="411908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5829300" y="411908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221730" y="4119080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100060" y="3130391"/>
            <a:ext cx="1485900" cy="1474938"/>
            <a:chOff x="8100060" y="3130391"/>
            <a:chExt cx="1485900" cy="1474938"/>
          </a:xfrm>
        </p:grpSpPr>
        <p:sp>
          <p:nvSpPr>
            <p:cNvPr id="51" name="Rectangle 50"/>
            <p:cNvSpPr/>
            <p:nvPr/>
          </p:nvSpPr>
          <p:spPr>
            <a:xfrm>
              <a:off x="810006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849249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2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888492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2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9277350" y="3130391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00060" y="3517582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492490" y="3517582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2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8884920" y="3517582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9277350" y="3517582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810006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849249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88492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9277350" y="3909528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8100060" y="4296719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0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8492490" y="4296719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8884920" y="4296719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9277350" y="4296719"/>
              <a:ext cx="308610" cy="30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87" name="TextBox 86"/>
          <p:cNvSpPr txBox="1"/>
          <p:nvPr/>
        </p:nvSpPr>
        <p:spPr>
          <a:xfrm>
            <a:off x="1611630" y="5132070"/>
            <a:ext cx="2270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Input layer</a:t>
            </a:r>
            <a:endParaRPr lang="en-GB" dirty="0"/>
          </a:p>
        </p:txBody>
      </p:sp>
      <p:sp>
        <p:nvSpPr>
          <p:cNvPr id="88" name="TextBox 87"/>
          <p:cNvSpPr txBox="1"/>
          <p:nvPr/>
        </p:nvSpPr>
        <p:spPr>
          <a:xfrm>
            <a:off x="5436870" y="5132070"/>
            <a:ext cx="109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Filter</a:t>
            </a:r>
            <a:endParaRPr lang="en-GB" dirty="0"/>
          </a:p>
        </p:txBody>
      </p:sp>
      <p:sp>
        <p:nvSpPr>
          <p:cNvPr id="89" name="TextBox 88"/>
          <p:cNvSpPr txBox="1"/>
          <p:nvPr/>
        </p:nvSpPr>
        <p:spPr>
          <a:xfrm>
            <a:off x="8100060" y="5132070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Output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9854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  <p:bldP spid="88" grpId="0"/>
      <p:bldP spid="8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Convolutions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611630" y="27432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04060" y="27432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6490" y="27432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88920" y="27432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81350" y="27432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573780" y="27432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11630" y="31303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04060" y="31303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96490" y="31303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88920" y="31303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181350" y="31303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573780" y="31303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611630" y="3522337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004060" y="3522337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396490" y="3522337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788920" y="3522337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181350" y="3522337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573780" y="3522337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611630" y="3909528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004060" y="3909528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396490" y="3909528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788920" y="3909528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181350" y="3909528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573780" y="3909528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611630" y="43010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004060" y="43010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396490" y="43010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788920" y="43010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181350" y="43010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3573780" y="4301000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611630" y="46881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004060" y="46881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396490" y="46881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788920" y="46881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1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181350" y="46881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573780" y="4688191"/>
            <a:ext cx="308610" cy="308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436870" y="3340417"/>
            <a:ext cx="1093470" cy="1087273"/>
            <a:chOff x="5436870" y="3340417"/>
            <a:chExt cx="1093470" cy="1087273"/>
          </a:xfrm>
        </p:grpSpPr>
        <p:sp>
          <p:nvSpPr>
            <p:cNvPr id="42" name="Rectangle 41"/>
            <p:cNvSpPr/>
            <p:nvPr/>
          </p:nvSpPr>
          <p:spPr>
            <a:xfrm>
              <a:off x="5436870" y="3340417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829300" y="3340417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221730" y="3340417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5436870" y="373188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829300" y="373188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221730" y="373188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436870" y="4119080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5829300" y="4119080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221730" y="4119080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8100060" y="3130391"/>
            <a:ext cx="1485900" cy="1474938"/>
            <a:chOff x="8100060" y="3130391"/>
            <a:chExt cx="1485900" cy="1474938"/>
          </a:xfrm>
        </p:grpSpPr>
        <p:sp>
          <p:nvSpPr>
            <p:cNvPr id="51" name="Rectangle 50"/>
            <p:cNvSpPr/>
            <p:nvPr/>
          </p:nvSpPr>
          <p:spPr>
            <a:xfrm>
              <a:off x="810006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849249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2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888492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2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927735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0006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49249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2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888492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927735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810006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849249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88492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927735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810006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0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849249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888492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927735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87" name="TextBox 86"/>
          <p:cNvSpPr txBox="1"/>
          <p:nvPr/>
        </p:nvSpPr>
        <p:spPr>
          <a:xfrm>
            <a:off x="1611630" y="5132070"/>
            <a:ext cx="2270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Input layer</a:t>
            </a:r>
            <a:endParaRPr lang="en-GB" dirty="0"/>
          </a:p>
        </p:txBody>
      </p:sp>
      <p:sp>
        <p:nvSpPr>
          <p:cNvPr id="88" name="TextBox 87"/>
          <p:cNvSpPr txBox="1"/>
          <p:nvPr/>
        </p:nvSpPr>
        <p:spPr>
          <a:xfrm>
            <a:off x="5436870" y="5132070"/>
            <a:ext cx="109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Filter</a:t>
            </a:r>
            <a:endParaRPr lang="en-GB" dirty="0"/>
          </a:p>
        </p:txBody>
      </p:sp>
      <p:sp>
        <p:nvSpPr>
          <p:cNvPr id="89" name="TextBox 88"/>
          <p:cNvSpPr txBox="1"/>
          <p:nvPr/>
        </p:nvSpPr>
        <p:spPr>
          <a:xfrm>
            <a:off x="8100060" y="5132070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Output</a:t>
            </a:r>
            <a:endParaRPr lang="en-GB" dirty="0"/>
          </a:p>
        </p:txBody>
      </p:sp>
      <p:grpSp>
        <p:nvGrpSpPr>
          <p:cNvPr id="68" name="Group 67"/>
          <p:cNvGrpSpPr/>
          <p:nvPr/>
        </p:nvGrpSpPr>
        <p:grpSpPr>
          <a:xfrm>
            <a:off x="5393535" y="3383272"/>
            <a:ext cx="1093470" cy="1087273"/>
            <a:chOff x="5436870" y="3340417"/>
            <a:chExt cx="1093470" cy="1087273"/>
          </a:xfrm>
        </p:grpSpPr>
        <p:sp>
          <p:nvSpPr>
            <p:cNvPr id="73" name="Rectangle 72"/>
            <p:cNvSpPr/>
            <p:nvPr/>
          </p:nvSpPr>
          <p:spPr>
            <a:xfrm>
              <a:off x="5436870" y="3340417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5829300" y="3340417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221730" y="3340417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5436870" y="373188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829300" y="373188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6221730" y="373188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5436870" y="4119080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829300" y="4119080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6221730" y="4119080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350677" y="3427077"/>
            <a:ext cx="1093470" cy="1087273"/>
            <a:chOff x="5436870" y="3340417"/>
            <a:chExt cx="1093470" cy="1087273"/>
          </a:xfrm>
        </p:grpSpPr>
        <p:sp>
          <p:nvSpPr>
            <p:cNvPr id="83" name="Rectangle 82"/>
            <p:cNvSpPr/>
            <p:nvPr/>
          </p:nvSpPr>
          <p:spPr>
            <a:xfrm>
              <a:off x="5436870" y="3340417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5829300" y="3340417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221730" y="3340417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5436870" y="373188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5829300" y="373188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6221730" y="373188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5436870" y="4119080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829300" y="4119080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solidFill>
                  <a:schemeClr val="tx1"/>
                </a:solidFill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6221730" y="4119080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8057202" y="3173249"/>
            <a:ext cx="1485900" cy="1474938"/>
            <a:chOff x="8100060" y="3130391"/>
            <a:chExt cx="1485900" cy="1474938"/>
          </a:xfrm>
        </p:grpSpPr>
        <p:sp>
          <p:nvSpPr>
            <p:cNvPr id="128" name="Rectangle 127"/>
            <p:cNvSpPr/>
            <p:nvPr/>
          </p:nvSpPr>
          <p:spPr>
            <a:xfrm>
              <a:off x="810006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849249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2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888492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2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927735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10006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49249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2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888492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27735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810006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849249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888492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927735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810006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0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849249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888492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927735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8013395" y="3214191"/>
            <a:ext cx="1485900" cy="1474938"/>
            <a:chOff x="8100060" y="3130391"/>
            <a:chExt cx="1485900" cy="1474938"/>
          </a:xfrm>
        </p:grpSpPr>
        <p:sp>
          <p:nvSpPr>
            <p:cNvPr id="145" name="Rectangle 144"/>
            <p:cNvSpPr/>
            <p:nvPr/>
          </p:nvSpPr>
          <p:spPr>
            <a:xfrm>
              <a:off x="810006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0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849249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3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888492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9277350" y="3130391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tx1"/>
                  </a:solidFill>
                </a:rPr>
                <a:t>1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810006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849249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888492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9277350" y="3517582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810006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849249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888492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9277350" y="3909528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810006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849249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888492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9277350" y="4296719"/>
              <a:ext cx="308610" cy="308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25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Adversarial images</a:t>
            </a:r>
            <a:endParaRPr lang="en-GB" dirty="0"/>
          </a:p>
        </p:txBody>
      </p:sp>
      <p:pic>
        <p:nvPicPr>
          <p:cNvPr id="4" name="Picture 2" descr="https://blog.openai.com/content/images/2017/02/adversarial_img_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098"/>
          <a:stretch/>
        </p:blipFill>
        <p:spPr bwMode="auto">
          <a:xfrm>
            <a:off x="2820897" y="2582545"/>
            <a:ext cx="1976881" cy="2503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blog.openai.com/content/images/2017/02/adversarial_img_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04" r="34666"/>
          <a:stretch/>
        </p:blipFill>
        <p:spPr bwMode="auto">
          <a:xfrm>
            <a:off x="4763912" y="2588188"/>
            <a:ext cx="2381955" cy="2503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blog.openai.com/content/images/2017/02/adversarial_img_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61"/>
          <a:stretch/>
        </p:blipFill>
        <p:spPr bwMode="auto">
          <a:xfrm>
            <a:off x="7168444" y="2582545"/>
            <a:ext cx="2263619" cy="2503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14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Adversarial images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22400" y="1845734"/>
                <a:ext cx="9408160" cy="402336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GB" dirty="0" smtClean="0"/>
              </a:p>
              <a:p>
                <a:pPr marL="0" indent="0">
                  <a:buNone/>
                </a:pPr>
                <a:r>
                  <a:rPr lang="en-GB" dirty="0" smtClean="0"/>
                  <a:t>Before (training the network):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GB" dirty="0" smtClean="0"/>
                  <a:t>Fixed an input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GB" dirty="0" smtClean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GB" dirty="0" smtClean="0"/>
                  <a:t>Fed it through, found all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den>
                    </m:f>
                  </m:oMath>
                </a14:m>
                <a:r>
                  <a:rPr lang="en-GB" dirty="0" smtClean="0"/>
                  <a:t> and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den>
                    </m:f>
                  </m:oMath>
                </a14:m>
                <a:endParaRPr lang="en-GB" dirty="0" smtClean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GB" dirty="0" smtClean="0"/>
                  <a:t>Adjusted all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GB" dirty="0" smtClean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 smtClean="0"/>
                  <a:t> to decrease the cost function</a:t>
                </a:r>
              </a:p>
              <a:p>
                <a:pPr marL="0" indent="0">
                  <a:buNone/>
                </a:pPr>
                <a:endParaRPr lang="en-GB" dirty="0" smtClean="0"/>
              </a:p>
              <a:p>
                <a:pPr marL="0" indent="0">
                  <a:buNone/>
                </a:pPr>
                <a:r>
                  <a:rPr lang="en-GB" dirty="0" smtClean="0"/>
                  <a:t>Now (generating an adversarial image):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GB" dirty="0"/>
                  <a:t>F</a:t>
                </a:r>
                <a:r>
                  <a:rPr lang="en-GB" dirty="0" smtClean="0"/>
                  <a:t>ix the network (i.e. fix </a:t>
                </a:r>
                <a:r>
                  <a:rPr lang="en-GB" dirty="0"/>
                  <a:t>all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 smtClean="0"/>
                  <a:t>)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GB" dirty="0" smtClean="0"/>
                  <a:t>Find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</m:oMath>
                </a14:m>
                <a:r>
                  <a:rPr lang="en-GB" dirty="0" smtClean="0"/>
                  <a:t> for every pixel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 smtClean="0"/>
                  <a:t> in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GB" b="0" dirty="0" smtClean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GB" dirty="0" smtClean="0"/>
                  <a:t>Adjust all pixels to decrease ‘wrong’ cost function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22400" y="1845734"/>
                <a:ext cx="9408160" cy="4023360"/>
              </a:xfrm>
              <a:blipFill rotWithShape="0">
                <a:blip r:embed="rId2"/>
                <a:stretch>
                  <a:fillRect l="-161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719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Machine learning</a:t>
            </a:r>
            <a:endParaRPr lang="en-GB" dirty="0"/>
          </a:p>
        </p:txBody>
      </p:sp>
      <p:pic>
        <p:nvPicPr>
          <p:cNvPr id="1026" name="Picture 2" descr="Image result for speech sound wav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581" y="2000250"/>
            <a:ext cx="2758898" cy="1474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rey and White Short Fur Ca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765" y="4086973"/>
            <a:ext cx="2462530" cy="163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>
            <a:off x="5095875" y="4925279"/>
            <a:ext cx="144589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66610" y="2552819"/>
            <a:ext cx="2754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“My name is Christophe”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166610" y="4740613"/>
            <a:ext cx="2754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Cat</a:t>
            </a:r>
            <a:endParaRPr lang="en-GB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5095875" y="2750742"/>
            <a:ext cx="144589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309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Adversarial images</a:t>
            </a:r>
            <a:endParaRPr lang="en-GB" dirty="0"/>
          </a:p>
        </p:txBody>
      </p:sp>
      <p:grpSp>
        <p:nvGrpSpPr>
          <p:cNvPr id="6" name="Group 5"/>
          <p:cNvGrpSpPr/>
          <p:nvPr/>
        </p:nvGrpSpPr>
        <p:grpSpPr>
          <a:xfrm>
            <a:off x="474273" y="1955447"/>
            <a:ext cx="3665927" cy="3530953"/>
            <a:chOff x="3409244" y="485422"/>
            <a:chExt cx="3635023" cy="37479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27963" t="7058" r="42315" b="38265"/>
            <a:stretch/>
          </p:blipFill>
          <p:spPr>
            <a:xfrm>
              <a:off x="3409244" y="485422"/>
              <a:ext cx="3623734" cy="3747911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l="59537" t="7058" r="27315" b="64451"/>
            <a:stretch/>
          </p:blipFill>
          <p:spPr>
            <a:xfrm>
              <a:off x="5441245" y="485422"/>
              <a:ext cx="1603022" cy="195297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8542" t="22579" r="8542" b="22579"/>
          <a:stretch/>
        </p:blipFill>
        <p:spPr>
          <a:xfrm>
            <a:off x="4301056" y="2418451"/>
            <a:ext cx="7405603" cy="275384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12800" y="5586246"/>
            <a:ext cx="322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Some classifications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4508500" y="5561402"/>
            <a:ext cx="719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Applying adversarial gradient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3921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GANs: Generative Adversarial Networks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021080" y="2445405"/>
            <a:ext cx="5143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u="sng" dirty="0" smtClean="0"/>
              <a:t>Generator network</a:t>
            </a:r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>Given noise, tries to output a convincing image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021080" y="1854200"/>
            <a:ext cx="10320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Goal: generate new images</a:t>
            </a:r>
            <a:endParaRPr lang="en-GB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197600" y="2445405"/>
            <a:ext cx="5143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u="sng" dirty="0" smtClean="0"/>
              <a:t>Discriminator network</a:t>
            </a:r>
            <a:endParaRPr lang="en-GB" dirty="0" smtClean="0"/>
          </a:p>
          <a:p>
            <a:pPr algn="ctr"/>
            <a:endParaRPr lang="en-GB" dirty="0"/>
          </a:p>
          <a:p>
            <a:pPr algn="ctr"/>
            <a:r>
              <a:rPr lang="en-GB" dirty="0" smtClean="0"/>
              <a:t>Tries to tell real and generated images apart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4487333" y="5192889"/>
            <a:ext cx="2630312" cy="7563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Generator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344790" y="5192889"/>
            <a:ext cx="2630310" cy="7563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Noise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487334" y="3680177"/>
            <a:ext cx="2630310" cy="7563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Real data</a:t>
            </a:r>
            <a:endParaRPr lang="en-GB" sz="2400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12" idx="3"/>
            <a:endCxn id="10" idx="1"/>
          </p:cNvCxnSpPr>
          <p:nvPr/>
        </p:nvCxnSpPr>
        <p:spPr>
          <a:xfrm>
            <a:off x="3975100" y="5571067"/>
            <a:ext cx="5122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3"/>
          </p:cNvCxnSpPr>
          <p:nvPr/>
        </p:nvCxnSpPr>
        <p:spPr>
          <a:xfrm>
            <a:off x="7117644" y="4058355"/>
            <a:ext cx="563881" cy="7563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3"/>
          </p:cNvCxnSpPr>
          <p:nvPr/>
        </p:nvCxnSpPr>
        <p:spPr>
          <a:xfrm flipV="1">
            <a:off x="7117645" y="4814711"/>
            <a:ext cx="563880" cy="7563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7689145" y="4436533"/>
            <a:ext cx="2630312" cy="7563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Discriminator</a:t>
            </a:r>
            <a:endParaRPr lang="en-GB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753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0" grpId="0" animBg="1"/>
      <p:bldP spid="12" grpId="0" animBg="1"/>
      <p:bldP spid="13" grpId="0" animBg="1"/>
      <p:bldP spid="2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GANs: Generative Adversarial Networks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791" t="14611" r="52292" b="10537"/>
          <a:stretch/>
        </p:blipFill>
        <p:spPr>
          <a:xfrm>
            <a:off x="1344796" y="2159916"/>
            <a:ext cx="3403868" cy="3337774"/>
          </a:xfrm>
          <a:prstGeom prst="rect">
            <a:avLst/>
          </a:prstGeom>
        </p:spPr>
      </p:pic>
      <p:pic>
        <p:nvPicPr>
          <p:cNvPr id="1026" name="Picture 2" descr="Nvidiaâs A.I. Generates Perfect Headshots of Fake Celebrit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916" y="2202094"/>
            <a:ext cx="5767630" cy="324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344796" y="5644444"/>
            <a:ext cx="3403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Generated 8s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550916" y="5644444"/>
            <a:ext cx="5767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Generated faces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448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visualisation</a:t>
            </a:r>
            <a:endParaRPr lang="en-GB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108300"/>
              </p:ext>
            </p:extLst>
          </p:nvPr>
        </p:nvGraphicFramePr>
        <p:xfrm>
          <a:off x="1097280" y="2594469"/>
          <a:ext cx="3252007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023078"/>
                <a:gridCol w="1170187"/>
                <a:gridCol w="1058742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Area (m</a:t>
                      </a:r>
                      <a:r>
                        <a:rPr lang="en-GB" baseline="30000" dirty="0" smtClean="0"/>
                        <a:t>2</a:t>
                      </a:r>
                      <a:r>
                        <a:rPr lang="en-GB" baseline="0" dirty="0" smtClean="0"/>
                        <a:t>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Price (£)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House</a:t>
                      </a:r>
                      <a:r>
                        <a:rPr lang="en-GB" baseline="0" dirty="0" smtClean="0"/>
                        <a:t> 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450,000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House 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60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150,000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House 3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85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350,000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3116334857"/>
              </p:ext>
            </p:extLst>
          </p:nvPr>
        </p:nvGraphicFramePr>
        <p:xfrm>
          <a:off x="5271912" y="2156176"/>
          <a:ext cx="5791200" cy="36576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16601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visualisation</a:t>
            </a:r>
            <a:endParaRPr lang="en-GB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672490"/>
              </p:ext>
            </p:extLst>
          </p:nvPr>
        </p:nvGraphicFramePr>
        <p:xfrm>
          <a:off x="1097280" y="2594469"/>
          <a:ext cx="5581238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023078"/>
                <a:gridCol w="1170187"/>
                <a:gridCol w="1058742"/>
                <a:gridCol w="2329231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Area (m</a:t>
                      </a:r>
                      <a:r>
                        <a:rPr lang="en-GB" baseline="30000" dirty="0" smtClean="0"/>
                        <a:t>2</a:t>
                      </a:r>
                      <a:r>
                        <a:rPr lang="en-GB" baseline="0" dirty="0" smtClean="0"/>
                        <a:t>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Price (£)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Distance to town (km)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House</a:t>
                      </a:r>
                      <a:r>
                        <a:rPr lang="en-GB" baseline="0" dirty="0" smtClean="0"/>
                        <a:t> 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450,000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20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House 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60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150,000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House 3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85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350,000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6793502" y="2176780"/>
            <a:ext cx="5075786" cy="2970954"/>
            <a:chOff x="6793502" y="2176780"/>
            <a:chExt cx="5075786" cy="2970954"/>
          </a:xfrm>
        </p:grpSpPr>
        <p:pic>
          <p:nvPicPr>
            <p:cNvPr id="1026" name="Picture 2" descr="http://2.bp.blogspot.com/-V9qSuorRV8Q/VMWvLu5-bdI/AAAAAAAABDA/QhG89rMmc6A/s1600/chart%2Bcopy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62" b="12162"/>
            <a:stretch/>
          </p:blipFill>
          <p:spPr bwMode="auto">
            <a:xfrm>
              <a:off x="6793502" y="2176780"/>
              <a:ext cx="5075786" cy="29709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/>
            <p:cNvSpPr/>
            <p:nvPr/>
          </p:nvSpPr>
          <p:spPr>
            <a:xfrm>
              <a:off x="6987823" y="3657600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010400" y="3234690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010399" y="2836545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965242" y="2301169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078128" y="4151277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213600" y="4266529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998178" y="4448669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782756" y="4554395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668934" y="4746306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0555112" y="4853303"/>
              <a:ext cx="225777" cy="1919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6934573" y="2747678"/>
            <a:ext cx="369332" cy="1041261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GB" sz="1200" dirty="0" smtClean="0"/>
              <a:t>Price (£)</a:t>
            </a:r>
            <a:endParaRPr lang="en-GB" sz="1200" dirty="0"/>
          </a:p>
        </p:txBody>
      </p:sp>
      <p:sp>
        <p:nvSpPr>
          <p:cNvPr id="24" name="TextBox 23"/>
          <p:cNvSpPr txBox="1"/>
          <p:nvPr/>
        </p:nvSpPr>
        <p:spPr>
          <a:xfrm>
            <a:off x="8398933" y="4640580"/>
            <a:ext cx="11514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Area (m</a:t>
            </a:r>
            <a:r>
              <a:rPr lang="en-GB" sz="1200" baseline="30000" dirty="0" smtClean="0"/>
              <a:t>2</a:t>
            </a:r>
            <a:r>
              <a:rPr lang="en-GB" sz="1200" dirty="0" smtClean="0"/>
              <a:t>)</a:t>
            </a:r>
            <a:endParaRPr lang="en-GB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11067778" y="4447750"/>
            <a:ext cx="10903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To town (km)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422270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visualisation</a:t>
            </a:r>
            <a:endParaRPr lang="en-GB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3760402"/>
              </p:ext>
            </p:extLst>
          </p:nvPr>
        </p:nvGraphicFramePr>
        <p:xfrm>
          <a:off x="1097280" y="2594469"/>
          <a:ext cx="8024143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023078"/>
                <a:gridCol w="1170187"/>
                <a:gridCol w="1058742"/>
                <a:gridCol w="2329231"/>
                <a:gridCol w="2442905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Area (m</a:t>
                      </a:r>
                      <a:r>
                        <a:rPr lang="en-GB" baseline="30000" dirty="0" smtClean="0"/>
                        <a:t>2</a:t>
                      </a:r>
                      <a:r>
                        <a:rPr lang="en-GB" baseline="0" dirty="0" smtClean="0"/>
                        <a:t>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Price (£)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Distance to town (km)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Age of house (years)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House</a:t>
                      </a:r>
                      <a:r>
                        <a:rPr lang="en-GB" baseline="0" dirty="0" smtClean="0"/>
                        <a:t> 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450,000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150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House 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60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150,000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10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House 3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85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350,000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35</a:t>
                      </a:r>
                      <a:endParaRPr lang="en-GB" dirty="0"/>
                    </a:p>
                  </a:txBody>
                  <a:tcPr>
                    <a:lnB>
                      <a:noFill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…</a:t>
                      </a:r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595556" y="2594469"/>
            <a:ext cx="21561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 smtClean="0"/>
              <a:t>???</a:t>
            </a:r>
            <a:endParaRPr lang="en-GB" sz="6600" dirty="0"/>
          </a:p>
        </p:txBody>
      </p:sp>
    </p:spTree>
    <p:extLst>
      <p:ext uri="{BB962C8B-B14F-4D97-AF65-F5344CB8AC3E}">
        <p14:creationId xmlns:p14="http://schemas.microsoft.com/office/powerpoint/2010/main" val="722634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Dimensionality reduction</a:t>
            </a:r>
            <a:endParaRPr lang="en-GB" dirty="0"/>
          </a:p>
        </p:txBody>
      </p:sp>
      <p:grpSp>
        <p:nvGrpSpPr>
          <p:cNvPr id="27" name="Group 26"/>
          <p:cNvGrpSpPr/>
          <p:nvPr/>
        </p:nvGrpSpPr>
        <p:grpSpPr>
          <a:xfrm>
            <a:off x="1997060" y="2944018"/>
            <a:ext cx="3104445" cy="3104445"/>
            <a:chOff x="2122311" y="2427111"/>
            <a:chExt cx="3104445" cy="3104445"/>
          </a:xfrm>
          <a:scene3d>
            <a:camera prst="isometricOffAxis1Top"/>
            <a:lightRig rig="threePt" dir="t"/>
          </a:scene3d>
        </p:grpSpPr>
        <p:sp>
          <p:nvSpPr>
            <p:cNvPr id="6" name="Rectangle 5"/>
            <p:cNvSpPr/>
            <p:nvPr/>
          </p:nvSpPr>
          <p:spPr>
            <a:xfrm>
              <a:off x="2122311" y="2427111"/>
              <a:ext cx="3104445" cy="31044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/>
            <p:cNvSpPr/>
            <p:nvPr/>
          </p:nvSpPr>
          <p:spPr>
            <a:xfrm>
              <a:off x="3313288" y="2765778"/>
              <a:ext cx="722489" cy="72248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674532" y="3488267"/>
              <a:ext cx="0" cy="114017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674532" y="4651022"/>
              <a:ext cx="361245" cy="4064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3313288" y="4651022"/>
              <a:ext cx="361244" cy="4064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217333" y="3826934"/>
              <a:ext cx="903111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/>
            <p:cNvSpPr/>
            <p:nvPr/>
          </p:nvSpPr>
          <p:spPr>
            <a:xfrm>
              <a:off x="3493910" y="3014133"/>
              <a:ext cx="112889" cy="11288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/>
            <p:cNvSpPr/>
            <p:nvPr/>
          </p:nvSpPr>
          <p:spPr>
            <a:xfrm>
              <a:off x="3765371" y="3014133"/>
              <a:ext cx="112889" cy="11288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Arc 21"/>
            <p:cNvSpPr/>
            <p:nvPr/>
          </p:nvSpPr>
          <p:spPr>
            <a:xfrm>
              <a:off x="3550355" y="3149599"/>
              <a:ext cx="278696" cy="225777"/>
            </a:xfrm>
            <a:prstGeom prst="arc">
              <a:avLst>
                <a:gd name="adj1" fmla="val 0"/>
                <a:gd name="adj2" fmla="val 10716414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/>
            <p:cNvSpPr>
              <a:spLocks/>
            </p:cNvSpPr>
            <p:nvPr/>
          </p:nvSpPr>
          <p:spPr>
            <a:xfrm>
              <a:off x="3533687" y="3052763"/>
              <a:ext cx="36000" cy="36000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/>
            <p:cNvSpPr>
              <a:spLocks/>
            </p:cNvSpPr>
            <p:nvPr/>
          </p:nvSpPr>
          <p:spPr>
            <a:xfrm>
              <a:off x="3803815" y="3052763"/>
              <a:ext cx="36000" cy="36000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Oval 37"/>
          <p:cNvSpPr>
            <a:spLocks noChangeAspect="1"/>
          </p:cNvSpPr>
          <p:nvPr/>
        </p:nvSpPr>
        <p:spPr>
          <a:xfrm>
            <a:off x="8662991" y="4151460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6" name="Group 55"/>
          <p:cNvGrpSpPr/>
          <p:nvPr/>
        </p:nvGrpSpPr>
        <p:grpSpPr>
          <a:xfrm>
            <a:off x="7027333" y="2952106"/>
            <a:ext cx="3104445" cy="3104445"/>
            <a:chOff x="2122311" y="2427111"/>
            <a:chExt cx="3104445" cy="3104445"/>
          </a:xfrm>
          <a:scene3d>
            <a:camera prst="isometricOffAxis1Top"/>
            <a:lightRig rig="threePt" dir="t"/>
          </a:scene3d>
        </p:grpSpPr>
        <p:sp>
          <p:nvSpPr>
            <p:cNvPr id="57" name="Rectangle 56"/>
            <p:cNvSpPr/>
            <p:nvPr/>
          </p:nvSpPr>
          <p:spPr>
            <a:xfrm>
              <a:off x="2122311" y="2427111"/>
              <a:ext cx="3104445" cy="310444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val 57"/>
            <p:cNvSpPr/>
            <p:nvPr/>
          </p:nvSpPr>
          <p:spPr>
            <a:xfrm>
              <a:off x="3313288" y="2765778"/>
              <a:ext cx="722489" cy="72248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3674532" y="3488267"/>
              <a:ext cx="0" cy="114017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674532" y="4651022"/>
              <a:ext cx="361245" cy="4064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V="1">
              <a:off x="3313288" y="4651022"/>
              <a:ext cx="361244" cy="4064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217333" y="3826934"/>
              <a:ext cx="903111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>
            <a:xfrm>
              <a:off x="3493910" y="3014133"/>
              <a:ext cx="112889" cy="11288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Oval 63"/>
            <p:cNvSpPr/>
            <p:nvPr/>
          </p:nvSpPr>
          <p:spPr>
            <a:xfrm>
              <a:off x="3765371" y="3014133"/>
              <a:ext cx="112889" cy="11288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Arc 64"/>
            <p:cNvSpPr/>
            <p:nvPr/>
          </p:nvSpPr>
          <p:spPr>
            <a:xfrm>
              <a:off x="3550355" y="3149599"/>
              <a:ext cx="278696" cy="225777"/>
            </a:xfrm>
            <a:prstGeom prst="arc">
              <a:avLst>
                <a:gd name="adj1" fmla="val 0"/>
                <a:gd name="adj2" fmla="val 10716414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Oval 65"/>
            <p:cNvSpPr>
              <a:spLocks/>
            </p:cNvSpPr>
            <p:nvPr/>
          </p:nvSpPr>
          <p:spPr>
            <a:xfrm>
              <a:off x="3533687" y="3052763"/>
              <a:ext cx="36000" cy="36000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Oval 66"/>
            <p:cNvSpPr>
              <a:spLocks/>
            </p:cNvSpPr>
            <p:nvPr/>
          </p:nvSpPr>
          <p:spPr>
            <a:xfrm>
              <a:off x="3803815" y="3052763"/>
              <a:ext cx="36000" cy="36000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69" name="Straight Arrow Connector 68"/>
          <p:cNvCxnSpPr/>
          <p:nvPr/>
        </p:nvCxnSpPr>
        <p:spPr>
          <a:xfrm>
            <a:off x="4875389" y="3533422"/>
            <a:ext cx="146558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>
            <a:spLocks noChangeAspect="1"/>
          </p:cNvSpPr>
          <p:nvPr/>
        </p:nvSpPr>
        <p:spPr>
          <a:xfrm>
            <a:off x="2624833" y="2725846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/>
          <p:cNvSpPr/>
          <p:nvPr/>
        </p:nvSpPr>
        <p:spPr>
          <a:xfrm>
            <a:off x="2748449" y="258740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/>
          <p:cNvSpPr/>
          <p:nvPr/>
        </p:nvSpPr>
        <p:spPr>
          <a:xfrm>
            <a:off x="2990594" y="272213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/>
          <p:cNvSpPr/>
          <p:nvPr/>
        </p:nvSpPr>
        <p:spPr>
          <a:xfrm>
            <a:off x="3340167" y="249082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/>
          <p:cNvSpPr/>
          <p:nvPr/>
        </p:nvSpPr>
        <p:spPr>
          <a:xfrm>
            <a:off x="3358046" y="300693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/>
          <p:cNvSpPr/>
          <p:nvPr/>
        </p:nvSpPr>
        <p:spPr>
          <a:xfrm>
            <a:off x="3864807" y="264835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/>
          <p:cNvSpPr>
            <a:spLocks noChangeAspect="1"/>
          </p:cNvSpPr>
          <p:nvPr/>
        </p:nvSpPr>
        <p:spPr>
          <a:xfrm>
            <a:off x="2967913" y="2426651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/>
          <p:cNvSpPr/>
          <p:nvPr/>
        </p:nvSpPr>
        <p:spPr>
          <a:xfrm>
            <a:off x="3150333" y="325966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/>
          <p:cNvSpPr/>
          <p:nvPr/>
        </p:nvSpPr>
        <p:spPr>
          <a:xfrm>
            <a:off x="2873756" y="335788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/>
          <p:cNvSpPr>
            <a:spLocks noChangeAspect="1"/>
          </p:cNvSpPr>
          <p:nvPr/>
        </p:nvSpPr>
        <p:spPr>
          <a:xfrm>
            <a:off x="3370283" y="3239444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3002113" y="3380740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2908415" y="2562168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/>
          <p:cNvSpPr>
            <a:spLocks noChangeAspect="1"/>
          </p:cNvSpPr>
          <p:nvPr/>
        </p:nvSpPr>
        <p:spPr>
          <a:xfrm>
            <a:off x="2976102" y="3222373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3541957" y="2921842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/>
          <p:cNvSpPr/>
          <p:nvPr/>
        </p:nvSpPr>
        <p:spPr>
          <a:xfrm>
            <a:off x="2734409" y="280675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3104792" y="2460621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Oval 44"/>
          <p:cNvSpPr/>
          <p:nvPr/>
        </p:nvSpPr>
        <p:spPr>
          <a:xfrm>
            <a:off x="3303860" y="233990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val 45"/>
          <p:cNvSpPr/>
          <p:nvPr/>
        </p:nvSpPr>
        <p:spPr>
          <a:xfrm>
            <a:off x="3206777" y="315947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3423278" y="2375735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Oval 47"/>
          <p:cNvSpPr/>
          <p:nvPr/>
        </p:nvSpPr>
        <p:spPr>
          <a:xfrm>
            <a:off x="2602823" y="287302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Oval 48"/>
          <p:cNvSpPr>
            <a:spLocks noChangeAspect="1"/>
          </p:cNvSpPr>
          <p:nvPr/>
        </p:nvSpPr>
        <p:spPr>
          <a:xfrm>
            <a:off x="2765895" y="3332639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/>
          <p:cNvSpPr/>
          <p:nvPr/>
        </p:nvSpPr>
        <p:spPr>
          <a:xfrm>
            <a:off x="3684184" y="292870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Oval 50"/>
          <p:cNvSpPr/>
          <p:nvPr/>
        </p:nvSpPr>
        <p:spPr>
          <a:xfrm>
            <a:off x="3776590" y="272304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Oval 51"/>
          <p:cNvSpPr/>
          <p:nvPr/>
        </p:nvSpPr>
        <p:spPr>
          <a:xfrm>
            <a:off x="3580402" y="315411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Oval 52"/>
          <p:cNvSpPr>
            <a:spLocks noChangeAspect="1"/>
          </p:cNvSpPr>
          <p:nvPr/>
        </p:nvSpPr>
        <p:spPr>
          <a:xfrm>
            <a:off x="3448332" y="3050271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Oval 53"/>
          <p:cNvSpPr/>
          <p:nvPr/>
        </p:nvSpPr>
        <p:spPr>
          <a:xfrm>
            <a:off x="3088584" y="264835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Oval 54"/>
          <p:cNvSpPr>
            <a:spLocks noChangeAspect="1"/>
          </p:cNvSpPr>
          <p:nvPr/>
        </p:nvSpPr>
        <p:spPr>
          <a:xfrm>
            <a:off x="3703800" y="3084422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3683297" y="2768760"/>
            <a:ext cx="68400" cy="68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>
            <a:spLocks noChangeAspect="1"/>
          </p:cNvSpPr>
          <p:nvPr/>
        </p:nvSpPr>
        <p:spPr>
          <a:xfrm>
            <a:off x="8380658" y="4025493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>
            <a:spLocks noChangeAspect="1"/>
          </p:cNvSpPr>
          <p:nvPr/>
        </p:nvSpPr>
        <p:spPr>
          <a:xfrm>
            <a:off x="8894327" y="4552399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>
            <a:spLocks noChangeAspect="1"/>
          </p:cNvSpPr>
          <p:nvPr/>
        </p:nvSpPr>
        <p:spPr>
          <a:xfrm>
            <a:off x="7732313" y="4329911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>
            <a:spLocks noChangeAspect="1"/>
          </p:cNvSpPr>
          <p:nvPr/>
        </p:nvSpPr>
        <p:spPr>
          <a:xfrm>
            <a:off x="7989963" y="4591160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>
            <a:spLocks noChangeAspect="1"/>
          </p:cNvSpPr>
          <p:nvPr/>
        </p:nvSpPr>
        <p:spPr>
          <a:xfrm>
            <a:off x="8152003" y="4578378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>
            <a:spLocks noChangeAspect="1"/>
          </p:cNvSpPr>
          <p:nvPr/>
        </p:nvSpPr>
        <p:spPr>
          <a:xfrm>
            <a:off x="7967677" y="4091717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>
            <a:spLocks noChangeAspect="1"/>
          </p:cNvSpPr>
          <p:nvPr/>
        </p:nvSpPr>
        <p:spPr>
          <a:xfrm>
            <a:off x="8740785" y="4487462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4" name="Oval 113"/>
          <p:cNvSpPr>
            <a:spLocks noChangeAspect="1"/>
          </p:cNvSpPr>
          <p:nvPr/>
        </p:nvSpPr>
        <p:spPr>
          <a:xfrm>
            <a:off x="8567769" y="4659330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5" name="Oval 114"/>
          <p:cNvSpPr>
            <a:spLocks noChangeAspect="1"/>
          </p:cNvSpPr>
          <p:nvPr/>
        </p:nvSpPr>
        <p:spPr>
          <a:xfrm>
            <a:off x="8192412" y="4250500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6" name="Oval 115"/>
          <p:cNvSpPr>
            <a:spLocks noChangeAspect="1"/>
          </p:cNvSpPr>
          <p:nvPr/>
        </p:nvSpPr>
        <p:spPr>
          <a:xfrm>
            <a:off x="8004299" y="4411233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7" name="Oval 116"/>
          <p:cNvSpPr>
            <a:spLocks noChangeAspect="1"/>
          </p:cNvSpPr>
          <p:nvPr/>
        </p:nvSpPr>
        <p:spPr>
          <a:xfrm>
            <a:off x="8537125" y="4359453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8" name="Oval 117"/>
          <p:cNvSpPr>
            <a:spLocks noChangeAspect="1"/>
          </p:cNvSpPr>
          <p:nvPr/>
        </p:nvSpPr>
        <p:spPr>
          <a:xfrm>
            <a:off x="8488906" y="4529540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9" name="Oval 118"/>
          <p:cNvSpPr>
            <a:spLocks noChangeAspect="1"/>
          </p:cNvSpPr>
          <p:nvPr/>
        </p:nvSpPr>
        <p:spPr>
          <a:xfrm>
            <a:off x="7882529" y="4096077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0" name="Oval 119"/>
          <p:cNvSpPr>
            <a:spLocks noChangeAspect="1"/>
          </p:cNvSpPr>
          <p:nvPr/>
        </p:nvSpPr>
        <p:spPr>
          <a:xfrm>
            <a:off x="8093555" y="4068858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1" name="Oval 120"/>
          <p:cNvSpPr>
            <a:spLocks noChangeAspect="1"/>
          </p:cNvSpPr>
          <p:nvPr/>
        </p:nvSpPr>
        <p:spPr>
          <a:xfrm>
            <a:off x="8545110" y="4091718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Oval 121"/>
          <p:cNvSpPr>
            <a:spLocks noChangeAspect="1"/>
          </p:cNvSpPr>
          <p:nvPr/>
        </p:nvSpPr>
        <p:spPr>
          <a:xfrm>
            <a:off x="8619978" y="4027891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3" name="Oval 122"/>
          <p:cNvSpPr>
            <a:spLocks noChangeAspect="1"/>
          </p:cNvSpPr>
          <p:nvPr/>
        </p:nvSpPr>
        <p:spPr>
          <a:xfrm>
            <a:off x="8230838" y="4656164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4" name="Oval 123"/>
          <p:cNvSpPr>
            <a:spLocks noChangeAspect="1"/>
          </p:cNvSpPr>
          <p:nvPr/>
        </p:nvSpPr>
        <p:spPr>
          <a:xfrm>
            <a:off x="8833201" y="4236028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5" name="Oval 124"/>
          <p:cNvSpPr>
            <a:spLocks noChangeAspect="1"/>
          </p:cNvSpPr>
          <p:nvPr/>
        </p:nvSpPr>
        <p:spPr>
          <a:xfrm>
            <a:off x="7677613" y="4220360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6" name="Oval 125"/>
          <p:cNvSpPr>
            <a:spLocks noChangeAspect="1"/>
          </p:cNvSpPr>
          <p:nvPr/>
        </p:nvSpPr>
        <p:spPr>
          <a:xfrm>
            <a:off x="7853729" y="4434092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7" name="Oval 126"/>
          <p:cNvSpPr>
            <a:spLocks noChangeAspect="1"/>
          </p:cNvSpPr>
          <p:nvPr/>
        </p:nvSpPr>
        <p:spPr>
          <a:xfrm>
            <a:off x="8304962" y="4614020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8" name="Oval 127"/>
          <p:cNvSpPr>
            <a:spLocks noChangeAspect="1"/>
          </p:cNvSpPr>
          <p:nvPr/>
        </p:nvSpPr>
        <p:spPr>
          <a:xfrm>
            <a:off x="8955937" y="4444972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9" name="Oval 128"/>
          <p:cNvSpPr>
            <a:spLocks noChangeAspect="1"/>
          </p:cNvSpPr>
          <p:nvPr/>
        </p:nvSpPr>
        <p:spPr>
          <a:xfrm>
            <a:off x="8670393" y="4284192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0" name="Oval 129"/>
          <p:cNvSpPr>
            <a:spLocks noChangeAspect="1"/>
          </p:cNvSpPr>
          <p:nvPr/>
        </p:nvSpPr>
        <p:spPr>
          <a:xfrm>
            <a:off x="8445909" y="4625497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1" name="Oval 130"/>
          <p:cNvSpPr>
            <a:spLocks noChangeAspect="1"/>
          </p:cNvSpPr>
          <p:nvPr/>
        </p:nvSpPr>
        <p:spPr>
          <a:xfrm>
            <a:off x="8328383" y="4545441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2" name="Oval 131"/>
          <p:cNvSpPr>
            <a:spLocks noChangeAspect="1"/>
          </p:cNvSpPr>
          <p:nvPr/>
        </p:nvSpPr>
        <p:spPr>
          <a:xfrm>
            <a:off x="8214973" y="4422112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3" name="Oval 132"/>
          <p:cNvSpPr>
            <a:spLocks noChangeAspect="1"/>
          </p:cNvSpPr>
          <p:nvPr/>
        </p:nvSpPr>
        <p:spPr>
          <a:xfrm>
            <a:off x="8634191" y="4183851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4" name="Oval 133"/>
          <p:cNvSpPr>
            <a:spLocks noChangeAspect="1"/>
          </p:cNvSpPr>
          <p:nvPr/>
        </p:nvSpPr>
        <p:spPr>
          <a:xfrm>
            <a:off x="7765799" y="4180285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5" name="Oval 134"/>
          <p:cNvSpPr>
            <a:spLocks noChangeAspect="1"/>
          </p:cNvSpPr>
          <p:nvPr/>
        </p:nvSpPr>
        <p:spPr>
          <a:xfrm>
            <a:off x="8287711" y="4068858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6" name="Oval 135"/>
          <p:cNvSpPr>
            <a:spLocks noChangeAspect="1"/>
          </p:cNvSpPr>
          <p:nvPr/>
        </p:nvSpPr>
        <p:spPr>
          <a:xfrm>
            <a:off x="8760176" y="4147818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7" name="Oval 136"/>
          <p:cNvSpPr>
            <a:spLocks noChangeAspect="1"/>
          </p:cNvSpPr>
          <p:nvPr/>
        </p:nvSpPr>
        <p:spPr>
          <a:xfrm>
            <a:off x="9036754" y="4346222"/>
            <a:ext cx="57600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8" name="TextBox 137"/>
          <p:cNvSpPr txBox="1"/>
          <p:nvPr/>
        </p:nvSpPr>
        <p:spPr>
          <a:xfrm>
            <a:off x="1253232" y="5373486"/>
            <a:ext cx="4301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High-dimensional data (can’t visualise)</a:t>
            </a:r>
            <a:endParaRPr lang="en-GB" dirty="0"/>
          </a:p>
        </p:txBody>
      </p:sp>
      <p:sp>
        <p:nvSpPr>
          <p:cNvPr id="139" name="TextBox 138"/>
          <p:cNvSpPr txBox="1"/>
          <p:nvPr/>
        </p:nvSpPr>
        <p:spPr>
          <a:xfrm>
            <a:off x="6187815" y="5336105"/>
            <a:ext cx="522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Projected data (lost information, but can visualise)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52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/>
      <p:bldP spid="13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PCA (Principal Component Analysis)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754966"/>
          </a:xfrm>
        </p:spPr>
        <p:txBody>
          <a:bodyPr>
            <a:normAutofit/>
          </a:bodyPr>
          <a:lstStyle/>
          <a:p>
            <a:endParaRPr lang="en-GB" dirty="0" smtClean="0"/>
          </a:p>
          <a:p>
            <a:r>
              <a:rPr lang="en-GB" dirty="0" smtClean="0"/>
              <a:t>Data matrix X</a:t>
            </a:r>
          </a:p>
          <a:p>
            <a:r>
              <a:rPr lang="en-GB" dirty="0" smtClean="0"/>
              <a:t>Variance-covariance matrix XX</a:t>
            </a:r>
            <a:r>
              <a:rPr lang="en-GB" baseline="30000" dirty="0" smtClean="0"/>
              <a:t>T</a:t>
            </a:r>
            <a:endParaRPr lang="en-GB" dirty="0" smtClean="0"/>
          </a:p>
          <a:p>
            <a:r>
              <a:rPr lang="en-GB" dirty="0" smtClean="0"/>
              <a:t>Find eigenvectors with highest eigenvalues</a:t>
            </a:r>
          </a:p>
          <a:p>
            <a:r>
              <a:rPr lang="en-GB" dirty="0" smtClean="0"/>
              <a:t>Make an orthogonal basis</a:t>
            </a:r>
          </a:p>
          <a:p>
            <a:r>
              <a:rPr lang="en-GB" dirty="0" smtClean="0"/>
              <a:t>Use these directions as axes</a:t>
            </a:r>
          </a:p>
        </p:txBody>
      </p:sp>
      <p:pic>
        <p:nvPicPr>
          <p:cNvPr id="2050" name="Picture 2" descr="figure mnPCA.png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7"/>
          <a:stretch/>
        </p:blipFill>
        <p:spPr bwMode="auto">
          <a:xfrm>
            <a:off x="7940887" y="3335866"/>
            <a:ext cx="3959013" cy="300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4584" t="29444" r="19583" b="16094"/>
          <a:stretch/>
        </p:blipFill>
        <p:spPr>
          <a:xfrm>
            <a:off x="4765887" y="3505200"/>
            <a:ext cx="3175000" cy="271305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409963" y="3156655"/>
            <a:ext cx="489937" cy="970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559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Non-linear projections: T-SNE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845734"/>
                <a:ext cx="10764520" cy="3805766"/>
              </a:xfrm>
            </p:spPr>
            <p:txBody>
              <a:bodyPr>
                <a:normAutofit/>
              </a:bodyPr>
              <a:lstStyle/>
              <a:p>
                <a:r>
                  <a:rPr lang="en-GB" dirty="0" smtClean="0"/>
                  <a:t>T-SNE: t-</a:t>
                </a:r>
                <a:r>
                  <a:rPr lang="en-GB" dirty="0" err="1" smtClean="0"/>
                  <a:t>Distrubuted</a:t>
                </a:r>
                <a:r>
                  <a:rPr lang="en-GB" dirty="0" smtClean="0"/>
                  <a:t> Stochastic Neighbour embedding</a:t>
                </a:r>
                <a:br>
                  <a:rPr lang="en-GB" dirty="0" smtClean="0"/>
                </a:br>
                <a:endParaRPr lang="en-GB" dirty="0" smtClean="0"/>
              </a:p>
              <a:p>
                <a:r>
                  <a:rPr lang="en-GB" dirty="0" smtClean="0"/>
                  <a:t>Idea: 	Randomly initialize a point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b="0" i="1" baseline="-2500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dirty="0" smtClean="0"/>
                  <a:t> in 3D space for each real data point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b="0" i="1" baseline="-2500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GB" baseline="-25000" dirty="0"/>
              </a:p>
              <a:p>
                <a:r>
                  <a:rPr lang="en-GB" dirty="0" smtClean="0"/>
                  <a:t>	Shift the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dirty="0" smtClean="0"/>
                  <a:t> around to best match ‘closeness’ of the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i="1" baseline="-2500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GB" dirty="0" smtClean="0"/>
              </a:p>
              <a:p>
                <a:r>
                  <a:rPr lang="en-GB" dirty="0" smtClean="0"/>
                  <a:t/>
                </a:r>
                <a:br>
                  <a:rPr lang="en-GB" dirty="0" smtClean="0"/>
                </a:br>
                <a:r>
                  <a:rPr lang="en-GB" dirty="0" smtClean="0"/>
                  <a:t>	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 smtClean="0"/>
                  <a:t>: chance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dirty="0" smtClean="0"/>
                  <a:t> will choose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dirty="0" smtClean="0"/>
                  <a:t> as its closest neighbour 	e.g.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𝑒𝑥𝑝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(−||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𝑥𝑖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𝑥𝑗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||2)</m:t>
                    </m:r>
                  </m:oMath>
                </a14:m>
                <a:endParaRPr lang="en-GB" dirty="0"/>
              </a:p>
              <a:p>
                <a:r>
                  <a:rPr lang="en-GB" dirty="0" smtClean="0"/>
                  <a:t>	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 smtClean="0"/>
                  <a:t>: chance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dirty="0"/>
                  <a:t> will choose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dirty="0"/>
                  <a:t> as its closest </a:t>
                </a:r>
                <a:r>
                  <a:rPr lang="en-GB" dirty="0" smtClean="0"/>
                  <a:t>neighbour		</a:t>
                </a:r>
                <a:r>
                  <a:rPr lang="en-GB" dirty="0"/>
                  <a:t>e</a:t>
                </a:r>
                <a:r>
                  <a:rPr lang="en-GB" dirty="0" smtClean="0"/>
                  <a:t>.g.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GB" i="1" baseline="-2500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𝑒𝑥𝑝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(−||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𝑦𝑖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𝑦𝑗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||2)</m:t>
                    </m:r>
                  </m:oMath>
                </a14:m>
                <a:endParaRPr lang="en-GB" dirty="0"/>
              </a:p>
              <a:p>
                <a:r>
                  <a:rPr lang="en-GB" dirty="0" smtClean="0"/>
                  <a:t/>
                </a:r>
                <a:br>
                  <a:rPr lang="en-GB" dirty="0" smtClean="0"/>
                </a:br>
                <a:r>
                  <a:rPr lang="en-GB" dirty="0" smtClean="0"/>
                  <a:t> 	</a:t>
                </a:r>
                <a:r>
                  <a:rPr lang="en-GB" dirty="0" smtClean="0"/>
                  <a:t>Minimise the ‘</a:t>
                </a:r>
                <a:r>
                  <a:rPr lang="en-GB" dirty="0" err="1" smtClean="0"/>
                  <a:t>Kullback</a:t>
                </a:r>
                <a:r>
                  <a:rPr lang="en-GB" dirty="0" smtClean="0"/>
                  <a:t>–</a:t>
                </a:r>
                <a:r>
                  <a:rPr lang="en-GB" dirty="0" err="1" smtClean="0"/>
                  <a:t>Leibler</a:t>
                </a:r>
                <a:r>
                  <a:rPr lang="en-GB" dirty="0" smtClean="0"/>
                  <a:t> divergence’ </a:t>
                </a:r>
                <a:r>
                  <a:rPr lang="en-GB" dirty="0" smtClean="0"/>
                  <a:t>between the two distributions</a:t>
                </a:r>
              </a:p>
              <a:p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845734"/>
                <a:ext cx="10764520" cy="3805766"/>
              </a:xfrm>
              <a:blipFill rotWithShape="0">
                <a:blip r:embed="rId2"/>
                <a:stretch>
                  <a:fillRect l="-566" t="-176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474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Non-linear projections: T-SNE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734" y="2139844"/>
            <a:ext cx="3968998" cy="36303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185" y="2037292"/>
            <a:ext cx="3968998" cy="364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46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Decision-making graph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88820" y="2843954"/>
            <a:ext cx="181737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Good weather?</a:t>
            </a:r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8820" y="3818892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Close by?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988820" y="4793830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Cheap?</a:t>
            </a:r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4406476" y="281559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4406476" y="379052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406476" y="476546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578176" y="379052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2</a:t>
            </a:r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8" idx="6"/>
            <a:endCxn id="14" idx="1"/>
          </p:cNvCxnSpPr>
          <p:nvPr/>
        </p:nvCxnSpPr>
        <p:spPr>
          <a:xfrm>
            <a:off x="4846320" y="3035512"/>
            <a:ext cx="1796270" cy="8194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6"/>
            <a:endCxn id="14" idx="2"/>
          </p:cNvCxnSpPr>
          <p:nvPr/>
        </p:nvCxnSpPr>
        <p:spPr>
          <a:xfrm>
            <a:off x="4846320" y="4010450"/>
            <a:ext cx="173185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6"/>
            <a:endCxn id="14" idx="3"/>
          </p:cNvCxnSpPr>
          <p:nvPr/>
        </p:nvCxnSpPr>
        <p:spPr>
          <a:xfrm flipV="1">
            <a:off x="4846320" y="4165958"/>
            <a:ext cx="1796270" cy="8194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/>
          <p:cNvSpPr txBox="1">
            <a:spLocks/>
          </p:cNvSpPr>
          <p:nvPr/>
        </p:nvSpPr>
        <p:spPr>
          <a:xfrm>
            <a:off x="7827458" y="3813764"/>
            <a:ext cx="2485814" cy="38135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If ≥ 2: output yes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17906" y="2849880"/>
            <a:ext cx="439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1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4417906" y="3825783"/>
            <a:ext cx="439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1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4417906" y="4798246"/>
            <a:ext cx="439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0</a:t>
            </a:r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2880782" y="2015213"/>
            <a:ext cx="5577418" cy="38311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 dirty="0" smtClean="0"/>
              <a:t>Shall I go to a festival?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19329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12" grpId="0" animBg="1"/>
      <p:bldP spid="13" grpId="0" animBg="1"/>
      <p:bldP spid="14" grpId="0" animBg="1"/>
      <p:bldP spid="25" grpId="0"/>
      <p:bldP spid="27" grpId="0"/>
      <p:bldP spid="28" grpId="0"/>
      <p:bldP spid="29" grpId="0"/>
      <p:bldP spid="3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T-SNE perplexity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658" y="1897388"/>
            <a:ext cx="4120022" cy="37684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247" y="1897388"/>
            <a:ext cx="4120022" cy="37684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20247" y="5763123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Low perplexity (local closeness)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7305088" y="5763123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High perplexity (global closeness)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647700" y="3323243"/>
            <a:ext cx="1790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Original data: two linked rings</a:t>
            </a:r>
            <a:br>
              <a:rPr lang="en-GB" dirty="0" smtClean="0"/>
            </a:br>
            <a:r>
              <a:rPr lang="en-GB" dirty="0" smtClean="0"/>
              <a:t>in 3D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3566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PCA vs TSNE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0937" t="6831" r="22708" b="15095"/>
          <a:stretch/>
        </p:blipFill>
        <p:spPr>
          <a:xfrm>
            <a:off x="550571" y="2336667"/>
            <a:ext cx="3350726" cy="26099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24375" t="14984" r="22916" b="2755"/>
          <a:stretch/>
        </p:blipFill>
        <p:spPr>
          <a:xfrm>
            <a:off x="4474369" y="2186561"/>
            <a:ext cx="3304222" cy="28993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27292" t="13889" r="22708" b="6645"/>
          <a:stretch/>
        </p:blipFill>
        <p:spPr>
          <a:xfrm>
            <a:off x="8541689" y="2336667"/>
            <a:ext cx="3232622" cy="288853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50571" y="5305778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True data: Gaussian ‘clouds’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8121227" y="5305778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T-SNE representation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4335899" y="5305778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PCA projection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11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PCA vs TSNE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0937" t="4607" r="22812" b="16650"/>
          <a:stretch/>
        </p:blipFill>
        <p:spPr>
          <a:xfrm>
            <a:off x="251894" y="2276378"/>
            <a:ext cx="3723474" cy="29305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20937" t="14057" r="23021" b="6460"/>
          <a:stretch/>
        </p:blipFill>
        <p:spPr>
          <a:xfrm>
            <a:off x="4268806" y="2377034"/>
            <a:ext cx="3715348" cy="29626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21667" t="8869" r="23021" b="2569"/>
          <a:stretch/>
        </p:blipFill>
        <p:spPr>
          <a:xfrm>
            <a:off x="8429490" y="2276378"/>
            <a:ext cx="3550388" cy="31960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16705" y="5477232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True data: interlocked spirals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8087361" y="5477232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T-SNE representation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4302033" y="5477232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PCA projection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99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PCA vs TSNE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64635" t="32584" r="17291" b="26285"/>
          <a:stretch/>
        </p:blipFill>
        <p:spPr>
          <a:xfrm>
            <a:off x="6970182" y="1873390"/>
            <a:ext cx="2997905" cy="3835936"/>
          </a:xfrm>
          <a:prstGeom prst="rect">
            <a:avLst/>
          </a:prstGeom>
        </p:spPr>
      </p:pic>
      <p:pic>
        <p:nvPicPr>
          <p:cNvPr id="4" name="Picture 2" descr="figure mnPCA.pn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7"/>
          <a:stretch/>
        </p:blipFill>
        <p:spPr bwMode="auto">
          <a:xfrm>
            <a:off x="1752035" y="2112432"/>
            <a:ext cx="4732301" cy="3596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27604" y="5660690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MNIST PCA projection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6678553" y="5660690"/>
            <a:ext cx="358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MNIST T-SNE representation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5994399" y="2020711"/>
            <a:ext cx="489937" cy="970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695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Thanks for listening</a:t>
            </a:r>
            <a:endParaRPr lang="en-GB" dirty="0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3121"/>
            <a:ext cx="3232673" cy="1341065"/>
          </a:xfrm>
          <a:prstGeom prst="rect">
            <a:avLst/>
          </a:prstGeom>
        </p:spPr>
      </p:pic>
      <p:pic>
        <p:nvPicPr>
          <p:cNvPr id="75" name="Picture 2" descr="https://blog.openai.com/content/images/2017/02/adversarial_img_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549"/>
          <a:stretch/>
        </p:blipFill>
        <p:spPr bwMode="auto">
          <a:xfrm>
            <a:off x="1097280" y="3349374"/>
            <a:ext cx="3293637" cy="941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2" descr="Nvidiaâs A.I. Generates Perfect Headshots of Fake Celebritie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4396295"/>
            <a:ext cx="3232673" cy="1816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974" y="1796794"/>
            <a:ext cx="2341572" cy="2141778"/>
          </a:xfrm>
          <a:prstGeom prst="rect">
            <a:avLst/>
          </a:prstGeom>
          <a:ln>
            <a:noFill/>
          </a:ln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974" y="4059435"/>
            <a:ext cx="2345260" cy="2153156"/>
          </a:xfrm>
          <a:prstGeom prst="rect">
            <a:avLst/>
          </a:prstGeom>
          <a:ln>
            <a:noFill/>
          </a:ln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802" y="4059435"/>
            <a:ext cx="2353400" cy="2152602"/>
          </a:xfrm>
          <a:prstGeom prst="rect">
            <a:avLst/>
          </a:prstGeom>
          <a:ln>
            <a:noFill/>
          </a:ln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802" y="1796794"/>
            <a:ext cx="2353400" cy="2152602"/>
          </a:xfrm>
          <a:prstGeom prst="rect">
            <a:avLst/>
          </a:prstGeom>
          <a:ln>
            <a:noFill/>
          </a:ln>
        </p:spPr>
      </p:pic>
      <p:pic>
        <p:nvPicPr>
          <p:cNvPr id="81" name="Picture 80"/>
          <p:cNvPicPr>
            <a:picLocks noChangeAspect="1"/>
          </p:cNvPicPr>
          <p:nvPr/>
        </p:nvPicPr>
        <p:blipFill rotWithShape="1">
          <a:blip r:embed="rId9"/>
          <a:srcRect l="64635" t="32584" r="17291" b="26285"/>
          <a:stretch/>
        </p:blipFill>
        <p:spPr>
          <a:xfrm>
            <a:off x="9952745" y="3887051"/>
            <a:ext cx="1817049" cy="2324986"/>
          </a:xfrm>
          <a:prstGeom prst="rect">
            <a:avLst/>
          </a:prstGeom>
          <a:ln>
            <a:noFill/>
          </a:ln>
        </p:spPr>
      </p:pic>
      <p:pic>
        <p:nvPicPr>
          <p:cNvPr id="82" name="Picture 2" descr="figure mnPCA.png"/>
          <p:cNvPicPr>
            <a:picLocks noChangeAspect="1" noChangeArrowheads="1"/>
          </p:cNvPicPr>
          <p:nvPr/>
        </p:nvPicPr>
        <p:blipFill rotWithShape="1">
          <a:blip r:embed="rId10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7"/>
          <a:stretch/>
        </p:blipFill>
        <p:spPr bwMode="auto">
          <a:xfrm>
            <a:off x="9692381" y="2043073"/>
            <a:ext cx="2337779" cy="1776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Rectangle 82"/>
          <p:cNvSpPr/>
          <p:nvPr/>
        </p:nvSpPr>
        <p:spPr>
          <a:xfrm>
            <a:off x="11717867" y="1737360"/>
            <a:ext cx="383822" cy="776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68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Decision-making graph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88820" y="2843954"/>
            <a:ext cx="181737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Good weather?</a:t>
            </a:r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8820" y="3818892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Close by?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988820" y="4793830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Cheap?</a:t>
            </a:r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4406476" y="281559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4406476" y="379052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406476" y="476546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578176" y="379052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8" idx="6"/>
            <a:endCxn id="14" idx="1"/>
          </p:cNvCxnSpPr>
          <p:nvPr/>
        </p:nvCxnSpPr>
        <p:spPr>
          <a:xfrm>
            <a:off x="4846320" y="3035512"/>
            <a:ext cx="1796270" cy="8194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6"/>
            <a:endCxn id="14" idx="2"/>
          </p:cNvCxnSpPr>
          <p:nvPr/>
        </p:nvCxnSpPr>
        <p:spPr>
          <a:xfrm>
            <a:off x="4846320" y="4010450"/>
            <a:ext cx="173185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6"/>
            <a:endCxn id="14" idx="3"/>
          </p:cNvCxnSpPr>
          <p:nvPr/>
        </p:nvCxnSpPr>
        <p:spPr>
          <a:xfrm flipV="1">
            <a:off x="4846320" y="4165958"/>
            <a:ext cx="1796270" cy="8194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417906" y="2849880"/>
            <a:ext cx="439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1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4417906" y="3825783"/>
            <a:ext cx="439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1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4417906" y="4798246"/>
            <a:ext cx="439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580893" y="4481889"/>
            <a:ext cx="5684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1</a:t>
            </a:r>
            <a:endParaRPr lang="en-GB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631693" y="3735785"/>
            <a:ext cx="439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892" y="3177597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1</a:t>
            </a:r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2880782" y="2015213"/>
            <a:ext cx="5577418" cy="38311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 dirty="0" smtClean="0"/>
              <a:t>Shall I go to a festival?</a:t>
            </a:r>
            <a:endParaRPr lang="en-GB" sz="2400" dirty="0"/>
          </a:p>
        </p:txBody>
      </p:sp>
      <p:sp>
        <p:nvSpPr>
          <p:cNvPr id="24" name="TextBox 23"/>
          <p:cNvSpPr txBox="1"/>
          <p:nvPr/>
        </p:nvSpPr>
        <p:spPr>
          <a:xfrm>
            <a:off x="6294877" y="3832676"/>
            <a:ext cx="1006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3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7827458" y="3813764"/>
            <a:ext cx="2485814" cy="38135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If ≥ 2: output yes</a:t>
            </a:r>
          </a:p>
        </p:txBody>
      </p:sp>
    </p:spTree>
    <p:extLst>
      <p:ext uri="{BB962C8B-B14F-4D97-AF65-F5344CB8AC3E}">
        <p14:creationId xmlns:p14="http://schemas.microsoft.com/office/powerpoint/2010/main" val="229157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More complex decisions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88820" y="2809664"/>
            <a:ext cx="181737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0</a:t>
            </a:r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8820" y="3647442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1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988820" y="5113870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99</a:t>
            </a:r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4406476" y="278130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4406476" y="361907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406476" y="505714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578176" y="361907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8" idx="6"/>
            <a:endCxn id="14" idx="1"/>
          </p:cNvCxnSpPr>
          <p:nvPr/>
        </p:nvCxnSpPr>
        <p:spPr>
          <a:xfrm>
            <a:off x="4846320" y="3001222"/>
            <a:ext cx="1796270" cy="6822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6"/>
            <a:endCxn id="14" idx="2"/>
          </p:cNvCxnSpPr>
          <p:nvPr/>
        </p:nvCxnSpPr>
        <p:spPr>
          <a:xfrm>
            <a:off x="4846320" y="3839000"/>
            <a:ext cx="173185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6"/>
            <a:endCxn id="14" idx="3"/>
          </p:cNvCxnSpPr>
          <p:nvPr/>
        </p:nvCxnSpPr>
        <p:spPr>
          <a:xfrm flipV="1">
            <a:off x="4846320" y="3994508"/>
            <a:ext cx="1796270" cy="12825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274820" y="2815590"/>
            <a:ext cx="72601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0.9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4274820" y="3654333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0.3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4274820" y="5092398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0.6</a:t>
            </a:r>
            <a:endParaRPr lang="en-GB" dirty="0"/>
          </a:p>
        </p:txBody>
      </p:sp>
      <p:sp>
        <p:nvSpPr>
          <p:cNvPr id="30" name="TextBox 29"/>
          <p:cNvSpPr txBox="1"/>
          <p:nvPr/>
        </p:nvSpPr>
        <p:spPr>
          <a:xfrm>
            <a:off x="5553597" y="4287579"/>
            <a:ext cx="439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-2</a:t>
            </a:r>
            <a:endParaRPr lang="en-GB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558032" y="3575765"/>
            <a:ext cx="5383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0.5</a:t>
            </a:r>
            <a:endParaRPr lang="en-GB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398884" y="3051867"/>
            <a:ext cx="8038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1</a:t>
            </a:r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4126652" y="2015213"/>
            <a:ext cx="3085678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 smtClean="0"/>
              <a:t>What number is 		?</a:t>
            </a:r>
            <a:endParaRPr lang="en-GB" dirty="0"/>
          </a:p>
        </p:txBody>
      </p:sp>
      <p:pic>
        <p:nvPicPr>
          <p:cNvPr id="21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41748" y="1859221"/>
            <a:ext cx="759102" cy="75910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2412395" y="4275485"/>
            <a:ext cx="45720" cy="528455"/>
            <a:chOff x="2412395" y="4218335"/>
            <a:chExt cx="45720" cy="528455"/>
          </a:xfrm>
        </p:grpSpPr>
        <p:sp>
          <p:nvSpPr>
            <p:cNvPr id="3" name="Oval 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26398" y="4255282"/>
            <a:ext cx="45720" cy="528455"/>
            <a:chOff x="2412395" y="4218335"/>
            <a:chExt cx="45720" cy="528455"/>
          </a:xfrm>
        </p:grpSpPr>
        <p:sp>
          <p:nvSpPr>
            <p:cNvPr id="36" name="Oval 35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Oval 36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2" name="Content Placeholder 2"/>
          <p:cNvSpPr txBox="1">
            <a:spLocks/>
          </p:cNvSpPr>
          <p:nvPr/>
        </p:nvSpPr>
        <p:spPr>
          <a:xfrm>
            <a:off x="7828211" y="3647442"/>
            <a:ext cx="2485814" cy="50213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If Y ≥ B: it’s a five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446561" y="3656755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Y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5790927" y="3931628"/>
            <a:ext cx="45720" cy="357529"/>
            <a:chOff x="5790927" y="3931628"/>
            <a:chExt cx="45720" cy="357529"/>
          </a:xfrm>
        </p:grpSpPr>
        <p:sp>
          <p:nvSpPr>
            <p:cNvPr id="41" name="Oval 40"/>
            <p:cNvSpPr/>
            <p:nvPr/>
          </p:nvSpPr>
          <p:spPr>
            <a:xfrm flipV="1">
              <a:off x="5790927" y="3931628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/>
            <p:cNvSpPr/>
            <p:nvPr/>
          </p:nvSpPr>
          <p:spPr>
            <a:xfrm flipV="1">
              <a:off x="5790927" y="4085693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Oval 47"/>
            <p:cNvSpPr/>
            <p:nvPr/>
          </p:nvSpPr>
          <p:spPr>
            <a:xfrm flipV="1">
              <a:off x="5790927" y="4243437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2842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12" grpId="0" animBg="1"/>
      <p:bldP spid="13" grpId="0" animBg="1"/>
      <p:bldP spid="14" grpId="0" animBg="1"/>
      <p:bldP spid="27" grpId="0"/>
      <p:bldP spid="28" grpId="0"/>
      <p:bldP spid="29" grpId="0"/>
      <p:bldP spid="30" grpId="0"/>
      <p:bldP spid="31" grpId="0"/>
      <p:bldP spid="32" grpId="0"/>
      <p:bldP spid="42" grpId="0"/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4274820" y="2815590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0.9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4274820" y="5092398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0.6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4274820" y="3654333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0.3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More complex decisions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88820" y="2809664"/>
            <a:ext cx="181737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0</a:t>
            </a:r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8820" y="3647442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1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988820" y="5113870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99</a:t>
            </a:r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4406476" y="278130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4406476" y="361907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406476" y="505714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535388" y="2789444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8" idx="6"/>
            <a:endCxn id="14" idx="2"/>
          </p:cNvCxnSpPr>
          <p:nvPr/>
        </p:nvCxnSpPr>
        <p:spPr>
          <a:xfrm>
            <a:off x="4846320" y="3001222"/>
            <a:ext cx="1689068" cy="81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6"/>
            <a:endCxn id="14" idx="2"/>
          </p:cNvCxnSpPr>
          <p:nvPr/>
        </p:nvCxnSpPr>
        <p:spPr>
          <a:xfrm flipV="1">
            <a:off x="4846320" y="3009366"/>
            <a:ext cx="1689068" cy="8296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4" idx="2"/>
          </p:cNvCxnSpPr>
          <p:nvPr/>
        </p:nvCxnSpPr>
        <p:spPr>
          <a:xfrm flipV="1">
            <a:off x="4846320" y="3009366"/>
            <a:ext cx="1689068" cy="22813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/>
          <p:cNvSpPr txBox="1">
            <a:spLocks/>
          </p:cNvSpPr>
          <p:nvPr/>
        </p:nvSpPr>
        <p:spPr>
          <a:xfrm>
            <a:off x="4126652" y="2015213"/>
            <a:ext cx="3085678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 smtClean="0"/>
              <a:t>What number is 		?</a:t>
            </a:r>
            <a:endParaRPr lang="en-GB" dirty="0"/>
          </a:p>
        </p:txBody>
      </p:sp>
      <p:pic>
        <p:nvPicPr>
          <p:cNvPr id="21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41748" y="1859221"/>
            <a:ext cx="759102" cy="75910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2412395" y="4275485"/>
            <a:ext cx="45720" cy="528455"/>
            <a:chOff x="2412395" y="4218335"/>
            <a:chExt cx="45720" cy="528455"/>
          </a:xfrm>
        </p:grpSpPr>
        <p:sp>
          <p:nvSpPr>
            <p:cNvPr id="3" name="Oval 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26398" y="4255282"/>
            <a:ext cx="45720" cy="528455"/>
            <a:chOff x="2412395" y="4218335"/>
            <a:chExt cx="45720" cy="528455"/>
          </a:xfrm>
        </p:grpSpPr>
        <p:sp>
          <p:nvSpPr>
            <p:cNvPr id="36" name="Oval 35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Oval 36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Oval 38"/>
          <p:cNvSpPr/>
          <p:nvPr/>
        </p:nvSpPr>
        <p:spPr>
          <a:xfrm>
            <a:off x="6535388" y="3619077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6535388" y="505714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732450" y="4258147"/>
            <a:ext cx="45720" cy="528455"/>
            <a:chOff x="2412395" y="4218335"/>
            <a:chExt cx="45720" cy="528455"/>
          </a:xfrm>
        </p:grpSpPr>
        <p:sp>
          <p:nvSpPr>
            <p:cNvPr id="42" name="Oval 41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Oval 47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3" name="Straight Arrow Connector 22"/>
          <p:cNvCxnSpPr>
            <a:stCxn id="12" idx="6"/>
            <a:endCxn id="39" idx="2"/>
          </p:cNvCxnSpPr>
          <p:nvPr/>
        </p:nvCxnSpPr>
        <p:spPr>
          <a:xfrm flipV="1">
            <a:off x="4846320" y="3838999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40" idx="2"/>
          </p:cNvCxnSpPr>
          <p:nvPr/>
        </p:nvCxnSpPr>
        <p:spPr>
          <a:xfrm>
            <a:off x="4846320" y="3830214"/>
            <a:ext cx="1689068" cy="1446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39" idx="2"/>
          </p:cNvCxnSpPr>
          <p:nvPr/>
        </p:nvCxnSpPr>
        <p:spPr>
          <a:xfrm flipV="1">
            <a:off x="4846320" y="3838999"/>
            <a:ext cx="1689068" cy="1438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3" idx="6"/>
            <a:endCxn id="40" idx="2"/>
          </p:cNvCxnSpPr>
          <p:nvPr/>
        </p:nvCxnSpPr>
        <p:spPr>
          <a:xfrm>
            <a:off x="4846320" y="5277064"/>
            <a:ext cx="168906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8" idx="6"/>
            <a:endCxn id="39" idx="2"/>
          </p:cNvCxnSpPr>
          <p:nvPr/>
        </p:nvCxnSpPr>
        <p:spPr>
          <a:xfrm>
            <a:off x="4846320" y="3001222"/>
            <a:ext cx="1689068" cy="837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8" idx="6"/>
            <a:endCxn id="40" idx="2"/>
          </p:cNvCxnSpPr>
          <p:nvPr/>
        </p:nvCxnSpPr>
        <p:spPr>
          <a:xfrm>
            <a:off x="4846320" y="3001222"/>
            <a:ext cx="1689068" cy="2275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7760970" y="3575765"/>
            <a:ext cx="3154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If ≥ </a:t>
            </a:r>
            <a:r>
              <a:rPr lang="en-GB" sz="2000" dirty="0" smtClean="0"/>
              <a:t>B</a:t>
            </a:r>
            <a:r>
              <a:rPr lang="en-GB" sz="2000" baseline="-25000" dirty="0" smtClean="0"/>
              <a:t>1</a:t>
            </a:r>
            <a:r>
              <a:rPr lang="en-GB" sz="2000" dirty="0" smtClean="0"/>
              <a:t>: </a:t>
            </a:r>
            <a:r>
              <a:rPr lang="en-GB" sz="2000" dirty="0"/>
              <a:t>it’s a </a:t>
            </a:r>
            <a:r>
              <a:rPr lang="en-GB" sz="2000" dirty="0" smtClean="0"/>
              <a:t>1</a:t>
            </a:r>
            <a:endParaRPr lang="en-GB" sz="2000" dirty="0"/>
          </a:p>
        </p:txBody>
      </p:sp>
      <p:sp>
        <p:nvSpPr>
          <p:cNvPr id="44" name="TextBox 43"/>
          <p:cNvSpPr txBox="1"/>
          <p:nvPr/>
        </p:nvSpPr>
        <p:spPr>
          <a:xfrm>
            <a:off x="7760970" y="5057142"/>
            <a:ext cx="3154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If ≥ </a:t>
            </a:r>
            <a:r>
              <a:rPr lang="en-GB" sz="2000" dirty="0" smtClean="0"/>
              <a:t>B</a:t>
            </a:r>
            <a:r>
              <a:rPr lang="en-GB" sz="2000" baseline="-25000" dirty="0"/>
              <a:t>9</a:t>
            </a:r>
            <a:r>
              <a:rPr lang="en-GB" sz="2000" dirty="0" smtClean="0"/>
              <a:t>: </a:t>
            </a:r>
            <a:r>
              <a:rPr lang="en-GB" sz="2000" dirty="0"/>
              <a:t>it’s a </a:t>
            </a:r>
            <a:r>
              <a:rPr lang="en-GB" sz="2000" dirty="0" smtClean="0"/>
              <a:t>9</a:t>
            </a:r>
            <a:endParaRPr lang="en-GB" sz="2000" dirty="0"/>
          </a:p>
        </p:txBody>
      </p:sp>
      <p:sp>
        <p:nvSpPr>
          <p:cNvPr id="45" name="TextBox 44"/>
          <p:cNvSpPr txBox="1"/>
          <p:nvPr/>
        </p:nvSpPr>
        <p:spPr>
          <a:xfrm>
            <a:off x="7760970" y="2795663"/>
            <a:ext cx="3154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If </a:t>
            </a:r>
            <a:r>
              <a:rPr lang="en-GB" sz="2000" dirty="0"/>
              <a:t>≥ </a:t>
            </a:r>
            <a:r>
              <a:rPr lang="en-GB" sz="2000" dirty="0" smtClean="0"/>
              <a:t>B</a:t>
            </a:r>
            <a:r>
              <a:rPr lang="en-GB" sz="2000" baseline="-25000" dirty="0" smtClean="0"/>
              <a:t>0</a:t>
            </a:r>
            <a:r>
              <a:rPr lang="en-GB" sz="2000" dirty="0" smtClean="0"/>
              <a:t>: it’s a 0</a:t>
            </a:r>
            <a:endParaRPr lang="en-GB" sz="2000" dirty="0"/>
          </a:p>
        </p:txBody>
      </p:sp>
      <p:sp>
        <p:nvSpPr>
          <p:cNvPr id="46" name="TextBox 45"/>
          <p:cNvSpPr txBox="1"/>
          <p:nvPr/>
        </p:nvSpPr>
        <p:spPr>
          <a:xfrm>
            <a:off x="5437228" y="2711248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1</a:t>
            </a:r>
            <a:endParaRPr lang="en-GB" sz="1600" baseline="-25000" dirty="0"/>
          </a:p>
        </p:txBody>
      </p:sp>
      <p:sp>
        <p:nvSpPr>
          <p:cNvPr id="53" name="TextBox 52"/>
          <p:cNvSpPr txBox="1"/>
          <p:nvPr/>
        </p:nvSpPr>
        <p:spPr>
          <a:xfrm>
            <a:off x="5277149" y="3064464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2</a:t>
            </a:r>
            <a:endParaRPr lang="en-GB" sz="1600" baseline="-25000" dirty="0"/>
          </a:p>
        </p:txBody>
      </p:sp>
    </p:spTree>
    <p:extLst>
      <p:ext uri="{BB962C8B-B14F-4D97-AF65-F5344CB8AC3E}">
        <p14:creationId xmlns:p14="http://schemas.microsoft.com/office/powerpoint/2010/main" val="255907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4274820" y="2815590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0.9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4274820" y="5092398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0.6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4274820" y="3654333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0.3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More complex decisions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88820" y="2809664"/>
            <a:ext cx="181737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0</a:t>
            </a:r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8820" y="3647442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1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988820" y="5113870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99</a:t>
            </a:r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4406476" y="278130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4406476" y="361907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406476" y="505714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8" idx="6"/>
            <a:endCxn id="9" idx="1"/>
          </p:cNvCxnSpPr>
          <p:nvPr/>
        </p:nvCxnSpPr>
        <p:spPr>
          <a:xfrm flipV="1">
            <a:off x="4846320" y="2998391"/>
            <a:ext cx="1689068" cy="2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6"/>
            <a:endCxn id="9" idx="1"/>
          </p:cNvCxnSpPr>
          <p:nvPr/>
        </p:nvCxnSpPr>
        <p:spPr>
          <a:xfrm flipV="1">
            <a:off x="4846320" y="2998391"/>
            <a:ext cx="1689068" cy="84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6"/>
            <a:endCxn id="9" idx="1"/>
          </p:cNvCxnSpPr>
          <p:nvPr/>
        </p:nvCxnSpPr>
        <p:spPr>
          <a:xfrm flipV="1">
            <a:off x="4846320" y="2998391"/>
            <a:ext cx="1689068" cy="2278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/>
          <p:cNvSpPr txBox="1">
            <a:spLocks/>
          </p:cNvSpPr>
          <p:nvPr/>
        </p:nvSpPr>
        <p:spPr>
          <a:xfrm>
            <a:off x="4126652" y="2015213"/>
            <a:ext cx="3085678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 smtClean="0"/>
              <a:t>What number is 		?</a:t>
            </a:r>
            <a:endParaRPr lang="en-GB" dirty="0"/>
          </a:p>
        </p:txBody>
      </p:sp>
      <p:pic>
        <p:nvPicPr>
          <p:cNvPr id="21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41748" y="1859221"/>
            <a:ext cx="759102" cy="75910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2412395" y="4275485"/>
            <a:ext cx="45720" cy="528455"/>
            <a:chOff x="2412395" y="4218335"/>
            <a:chExt cx="45720" cy="528455"/>
          </a:xfrm>
        </p:grpSpPr>
        <p:sp>
          <p:nvSpPr>
            <p:cNvPr id="3" name="Oval 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26398" y="4255282"/>
            <a:ext cx="45720" cy="528455"/>
            <a:chOff x="2412395" y="4218335"/>
            <a:chExt cx="45720" cy="528455"/>
          </a:xfrm>
        </p:grpSpPr>
        <p:sp>
          <p:nvSpPr>
            <p:cNvPr id="36" name="Oval 35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Oval 36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732450" y="4258147"/>
            <a:ext cx="45720" cy="528455"/>
            <a:chOff x="2412395" y="4218335"/>
            <a:chExt cx="45720" cy="528455"/>
          </a:xfrm>
        </p:grpSpPr>
        <p:sp>
          <p:nvSpPr>
            <p:cNvPr id="42" name="Oval 41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Oval 47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3" name="Straight Arrow Connector 22"/>
          <p:cNvCxnSpPr>
            <a:stCxn id="12" idx="6"/>
          </p:cNvCxnSpPr>
          <p:nvPr/>
        </p:nvCxnSpPr>
        <p:spPr>
          <a:xfrm flipV="1">
            <a:off x="4846320" y="3838999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846320" y="3830214"/>
            <a:ext cx="1689068" cy="1446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4846320" y="3838999"/>
            <a:ext cx="1689068" cy="1438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3" idx="6"/>
          </p:cNvCxnSpPr>
          <p:nvPr/>
        </p:nvCxnSpPr>
        <p:spPr>
          <a:xfrm>
            <a:off x="4846320" y="5277064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8" idx="6"/>
          </p:cNvCxnSpPr>
          <p:nvPr/>
        </p:nvCxnSpPr>
        <p:spPr>
          <a:xfrm>
            <a:off x="4846320" y="3001222"/>
            <a:ext cx="1689068" cy="837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8" idx="6"/>
          </p:cNvCxnSpPr>
          <p:nvPr/>
        </p:nvCxnSpPr>
        <p:spPr>
          <a:xfrm>
            <a:off x="4846320" y="3001222"/>
            <a:ext cx="1689068" cy="2275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7099980" y="277579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1" name="Oval 50"/>
          <p:cNvSpPr/>
          <p:nvPr/>
        </p:nvSpPr>
        <p:spPr>
          <a:xfrm>
            <a:off x="7099980" y="3619077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7099980" y="505714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7297042" y="4258894"/>
            <a:ext cx="45720" cy="528455"/>
            <a:chOff x="2412395" y="4218335"/>
            <a:chExt cx="45720" cy="528455"/>
          </a:xfrm>
        </p:grpSpPr>
        <p:sp>
          <p:nvSpPr>
            <p:cNvPr id="57" name="Oval 56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val 57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val 58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Rectangle 8"/>
          <p:cNvSpPr/>
          <p:nvPr/>
        </p:nvSpPr>
        <p:spPr>
          <a:xfrm>
            <a:off x="6535388" y="2778469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/>
          <p:cNvSpPr/>
          <p:nvPr/>
        </p:nvSpPr>
        <p:spPr>
          <a:xfrm>
            <a:off x="6535388" y="3619421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/>
          <p:cNvSpPr/>
          <p:nvPr/>
        </p:nvSpPr>
        <p:spPr>
          <a:xfrm>
            <a:off x="6535388" y="5061918"/>
            <a:ext cx="439844" cy="4398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Arrow Connector 10"/>
          <p:cNvCxnSpPr>
            <a:stCxn id="9" idx="3"/>
            <a:endCxn id="49" idx="2"/>
          </p:cNvCxnSpPr>
          <p:nvPr/>
        </p:nvCxnSpPr>
        <p:spPr>
          <a:xfrm flipV="1">
            <a:off x="6975232" y="2995718"/>
            <a:ext cx="124748" cy="2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60" idx="3"/>
            <a:endCxn id="51" idx="2"/>
          </p:cNvCxnSpPr>
          <p:nvPr/>
        </p:nvCxnSpPr>
        <p:spPr>
          <a:xfrm flipV="1">
            <a:off x="6975232" y="3838999"/>
            <a:ext cx="124748" cy="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61" idx="3"/>
            <a:endCxn id="53" idx="2"/>
          </p:cNvCxnSpPr>
          <p:nvPr/>
        </p:nvCxnSpPr>
        <p:spPr>
          <a:xfrm flipV="1">
            <a:off x="6975232" y="5277064"/>
            <a:ext cx="124748" cy="47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8373796" y="3823610"/>
            <a:ext cx="26458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Choose largest output</a:t>
            </a:r>
            <a:endParaRPr lang="en-GB" sz="2000" dirty="0"/>
          </a:p>
        </p:txBody>
      </p:sp>
      <p:sp>
        <p:nvSpPr>
          <p:cNvPr id="65" name="TextBox 64"/>
          <p:cNvSpPr txBox="1"/>
          <p:nvPr/>
        </p:nvSpPr>
        <p:spPr>
          <a:xfrm>
            <a:off x="6401330" y="2823445"/>
            <a:ext cx="70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-B</a:t>
            </a:r>
            <a:r>
              <a:rPr lang="en-GB" sz="1600" baseline="-25000" dirty="0" smtClean="0"/>
              <a:t>0</a:t>
            </a:r>
            <a:endParaRPr lang="en-GB" sz="1600" baseline="-25000" dirty="0"/>
          </a:p>
        </p:txBody>
      </p:sp>
      <p:sp>
        <p:nvSpPr>
          <p:cNvPr id="66" name="TextBox 65"/>
          <p:cNvSpPr txBox="1"/>
          <p:nvPr/>
        </p:nvSpPr>
        <p:spPr>
          <a:xfrm>
            <a:off x="6401330" y="3662305"/>
            <a:ext cx="70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-B</a:t>
            </a:r>
            <a:r>
              <a:rPr lang="en-GB" sz="1600" baseline="-25000" dirty="0"/>
              <a:t>1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401330" y="5116572"/>
            <a:ext cx="70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-B</a:t>
            </a:r>
            <a:r>
              <a:rPr lang="en-GB" sz="1600" baseline="-25000" dirty="0"/>
              <a:t>9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437228" y="2711248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1</a:t>
            </a:r>
            <a:endParaRPr lang="en-GB" sz="1600" baseline="-25000" dirty="0"/>
          </a:p>
        </p:txBody>
      </p:sp>
      <p:sp>
        <p:nvSpPr>
          <p:cNvPr id="69" name="TextBox 68"/>
          <p:cNvSpPr txBox="1"/>
          <p:nvPr/>
        </p:nvSpPr>
        <p:spPr>
          <a:xfrm>
            <a:off x="5277149" y="3064464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2</a:t>
            </a:r>
            <a:endParaRPr lang="en-GB" sz="1600" baseline="-25000" dirty="0"/>
          </a:p>
        </p:txBody>
      </p:sp>
    </p:spTree>
    <p:extLst>
      <p:ext uri="{BB962C8B-B14F-4D97-AF65-F5344CB8AC3E}">
        <p14:creationId xmlns:p14="http://schemas.microsoft.com/office/powerpoint/2010/main" val="280349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</a:t>
            </a:r>
            <a:endParaRPr lang="en-GB" dirty="0"/>
          </a:p>
        </p:txBody>
      </p:sp>
      <p:pic>
        <p:nvPicPr>
          <p:cNvPr id="6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32" t="48652" r="25342" b="43407"/>
          <a:stretch/>
        </p:blipFill>
        <p:spPr bwMode="auto">
          <a:xfrm>
            <a:off x="2403566" y="2491195"/>
            <a:ext cx="1435100" cy="14351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22" t="57332" r="78652" b="34727"/>
          <a:stretch/>
        </p:blipFill>
        <p:spPr bwMode="auto">
          <a:xfrm>
            <a:off x="4034246" y="2491195"/>
            <a:ext cx="1435100" cy="14351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3" t="48652" r="90661" b="43407"/>
          <a:stretch/>
        </p:blipFill>
        <p:spPr bwMode="auto">
          <a:xfrm>
            <a:off x="6938736" y="2491195"/>
            <a:ext cx="1435100" cy="14351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5" t="49065" r="31399" b="42994"/>
          <a:stretch/>
        </p:blipFill>
        <p:spPr bwMode="auto">
          <a:xfrm>
            <a:off x="8569416" y="2491195"/>
            <a:ext cx="1435100" cy="14351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403567" y="4201160"/>
            <a:ext cx="3065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Different digits,</a:t>
            </a:r>
          </a:p>
          <a:p>
            <a:pPr algn="ctr"/>
            <a:r>
              <a:rPr lang="en-GB" dirty="0" smtClean="0"/>
              <a:t>many shared pixels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6938737" y="4201160"/>
            <a:ext cx="3065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Same digits,</a:t>
            </a:r>
          </a:p>
          <a:p>
            <a:pPr algn="ctr"/>
            <a:r>
              <a:rPr lang="en-GB" dirty="0" smtClean="0"/>
              <a:t>very different pixels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735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37934" y="2075362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0.9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2937934" y="4352170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0.6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2937934" y="2914105"/>
            <a:ext cx="7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0.3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Fix: layers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52220" y="2069436"/>
            <a:ext cx="181737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0</a:t>
            </a:r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52220" y="2907214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1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52220" y="4373642"/>
            <a:ext cx="1291590" cy="3831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Pixel 99</a:t>
            </a:r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3069590" y="204107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3069590" y="287885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069590" y="4316914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8" idx="6"/>
          </p:cNvCxnSpPr>
          <p:nvPr/>
        </p:nvCxnSpPr>
        <p:spPr>
          <a:xfrm flipV="1">
            <a:off x="3509434" y="2258163"/>
            <a:ext cx="1689068" cy="2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6"/>
          </p:cNvCxnSpPr>
          <p:nvPr/>
        </p:nvCxnSpPr>
        <p:spPr>
          <a:xfrm flipV="1">
            <a:off x="3509434" y="2258163"/>
            <a:ext cx="1689068" cy="84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6"/>
          </p:cNvCxnSpPr>
          <p:nvPr/>
        </p:nvCxnSpPr>
        <p:spPr>
          <a:xfrm flipV="1">
            <a:off x="3509434" y="2258163"/>
            <a:ext cx="1689068" cy="2278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675795" y="3535257"/>
            <a:ext cx="45720" cy="528455"/>
            <a:chOff x="2412395" y="4218335"/>
            <a:chExt cx="45720" cy="528455"/>
          </a:xfrm>
        </p:grpSpPr>
        <p:sp>
          <p:nvSpPr>
            <p:cNvPr id="3" name="Oval 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289512" y="3515054"/>
            <a:ext cx="45720" cy="528455"/>
            <a:chOff x="2412395" y="4218335"/>
            <a:chExt cx="45720" cy="528455"/>
          </a:xfrm>
        </p:grpSpPr>
        <p:sp>
          <p:nvSpPr>
            <p:cNvPr id="36" name="Oval 35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Oval 36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3" name="Straight Arrow Connector 22"/>
          <p:cNvCxnSpPr>
            <a:stCxn id="12" idx="6"/>
          </p:cNvCxnSpPr>
          <p:nvPr/>
        </p:nvCxnSpPr>
        <p:spPr>
          <a:xfrm flipV="1">
            <a:off x="3509434" y="3098771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509434" y="3089986"/>
            <a:ext cx="1689068" cy="1446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3509434" y="3098771"/>
            <a:ext cx="1689068" cy="1438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509434" y="4532074"/>
            <a:ext cx="1689068" cy="476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8" idx="6"/>
          </p:cNvCxnSpPr>
          <p:nvPr/>
        </p:nvCxnSpPr>
        <p:spPr>
          <a:xfrm>
            <a:off x="3509434" y="2260994"/>
            <a:ext cx="1689068" cy="837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8" idx="6"/>
          </p:cNvCxnSpPr>
          <p:nvPr/>
        </p:nvCxnSpPr>
        <p:spPr>
          <a:xfrm>
            <a:off x="3509434" y="2260994"/>
            <a:ext cx="1689068" cy="2275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5190365" y="4316914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013584" y="2268031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22</a:t>
            </a:r>
            <a:endParaRPr lang="en-GB" sz="1600" baseline="-25000" dirty="0"/>
          </a:p>
        </p:txBody>
      </p:sp>
      <p:sp>
        <p:nvSpPr>
          <p:cNvPr id="71" name="Oval 70"/>
          <p:cNvSpPr/>
          <p:nvPr/>
        </p:nvSpPr>
        <p:spPr>
          <a:xfrm>
            <a:off x="5190365" y="2036310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2" name="Oval 71"/>
          <p:cNvSpPr/>
          <p:nvPr/>
        </p:nvSpPr>
        <p:spPr>
          <a:xfrm>
            <a:off x="5190365" y="2874088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74" name="Straight Arrow Connector 73"/>
          <p:cNvCxnSpPr>
            <a:stCxn id="71" idx="6"/>
          </p:cNvCxnSpPr>
          <p:nvPr/>
        </p:nvCxnSpPr>
        <p:spPr>
          <a:xfrm flipV="1">
            <a:off x="5630209" y="2253401"/>
            <a:ext cx="1689068" cy="2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2" idx="6"/>
          </p:cNvCxnSpPr>
          <p:nvPr/>
        </p:nvCxnSpPr>
        <p:spPr>
          <a:xfrm flipV="1">
            <a:off x="5630209" y="2253401"/>
            <a:ext cx="1689068" cy="84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5630209" y="2253401"/>
            <a:ext cx="1689068" cy="2278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/>
          <p:cNvGrpSpPr/>
          <p:nvPr/>
        </p:nvGrpSpPr>
        <p:grpSpPr>
          <a:xfrm>
            <a:off x="5410287" y="3510292"/>
            <a:ext cx="45720" cy="528455"/>
            <a:chOff x="2412395" y="4218335"/>
            <a:chExt cx="45720" cy="528455"/>
          </a:xfrm>
        </p:grpSpPr>
        <p:sp>
          <p:nvSpPr>
            <p:cNvPr id="78" name="Oval 77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Oval 78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Oval 79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85" name="Straight Arrow Connector 84"/>
          <p:cNvCxnSpPr>
            <a:stCxn id="72" idx="6"/>
          </p:cNvCxnSpPr>
          <p:nvPr/>
        </p:nvCxnSpPr>
        <p:spPr>
          <a:xfrm flipV="1">
            <a:off x="5630209" y="3094009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5630209" y="3085224"/>
            <a:ext cx="1689068" cy="1446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5630209" y="3094009"/>
            <a:ext cx="1689068" cy="1438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53" idx="6"/>
          </p:cNvCxnSpPr>
          <p:nvPr/>
        </p:nvCxnSpPr>
        <p:spPr>
          <a:xfrm flipV="1">
            <a:off x="5630209" y="4532075"/>
            <a:ext cx="1689068" cy="47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1" idx="6"/>
          </p:cNvCxnSpPr>
          <p:nvPr/>
        </p:nvCxnSpPr>
        <p:spPr>
          <a:xfrm>
            <a:off x="5630209" y="2256232"/>
            <a:ext cx="1689068" cy="837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1" idx="6"/>
          </p:cNvCxnSpPr>
          <p:nvPr/>
        </p:nvCxnSpPr>
        <p:spPr>
          <a:xfrm>
            <a:off x="5630209" y="2256232"/>
            <a:ext cx="1689068" cy="2275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7330707" y="203080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2" name="Oval 91"/>
          <p:cNvSpPr/>
          <p:nvPr/>
        </p:nvSpPr>
        <p:spPr>
          <a:xfrm>
            <a:off x="7330707" y="2874087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3" name="Oval 92"/>
          <p:cNvSpPr/>
          <p:nvPr/>
        </p:nvSpPr>
        <p:spPr>
          <a:xfrm>
            <a:off x="7330707" y="431215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3875735" y="2258163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12</a:t>
            </a:r>
            <a:endParaRPr lang="en-GB" sz="1600" baseline="-25000" dirty="0"/>
          </a:p>
        </p:txBody>
      </p:sp>
      <p:sp>
        <p:nvSpPr>
          <p:cNvPr id="110" name="TextBox 109"/>
          <p:cNvSpPr txBox="1"/>
          <p:nvPr/>
        </p:nvSpPr>
        <p:spPr>
          <a:xfrm>
            <a:off x="6171473" y="1942030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/>
              <a:t>2</a:t>
            </a:r>
            <a:r>
              <a:rPr lang="en-GB" sz="1600" baseline="-25000" dirty="0" smtClean="0"/>
              <a:t>1</a:t>
            </a:r>
            <a:endParaRPr lang="en-GB" sz="1600" baseline="-25000" dirty="0"/>
          </a:p>
        </p:txBody>
      </p:sp>
      <p:sp>
        <p:nvSpPr>
          <p:cNvPr id="111" name="TextBox 110"/>
          <p:cNvSpPr txBox="1"/>
          <p:nvPr/>
        </p:nvSpPr>
        <p:spPr>
          <a:xfrm>
            <a:off x="4069424" y="1939475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11</a:t>
            </a:r>
            <a:endParaRPr lang="en-GB" sz="1600" baseline="-25000" dirty="0"/>
          </a:p>
        </p:txBody>
      </p:sp>
      <p:grpSp>
        <p:nvGrpSpPr>
          <p:cNvPr id="112" name="Group 111"/>
          <p:cNvGrpSpPr/>
          <p:nvPr/>
        </p:nvGrpSpPr>
        <p:grpSpPr>
          <a:xfrm>
            <a:off x="7550629" y="3512949"/>
            <a:ext cx="45720" cy="528455"/>
            <a:chOff x="2412395" y="4218335"/>
            <a:chExt cx="45720" cy="528455"/>
          </a:xfrm>
        </p:grpSpPr>
        <p:sp>
          <p:nvSpPr>
            <p:cNvPr id="113" name="Oval 11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Oval 113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Oval 114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367855" y="4976630"/>
            <a:ext cx="1843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Single pixels</a:t>
            </a:r>
            <a:endParaRPr lang="en-GB" sz="1600" dirty="0"/>
          </a:p>
        </p:txBody>
      </p:sp>
      <p:sp>
        <p:nvSpPr>
          <p:cNvPr id="116" name="TextBox 115"/>
          <p:cNvSpPr txBox="1"/>
          <p:nvPr/>
        </p:nvSpPr>
        <p:spPr>
          <a:xfrm>
            <a:off x="4511490" y="4979843"/>
            <a:ext cx="1843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Pixel patches</a:t>
            </a:r>
            <a:endParaRPr lang="en-GB" sz="1600" dirty="0"/>
          </a:p>
        </p:txBody>
      </p:sp>
      <p:sp>
        <p:nvSpPr>
          <p:cNvPr id="117" name="TextBox 116"/>
          <p:cNvSpPr txBox="1"/>
          <p:nvPr/>
        </p:nvSpPr>
        <p:spPr>
          <a:xfrm>
            <a:off x="6628972" y="4976630"/>
            <a:ext cx="1843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Simple shapes</a:t>
            </a:r>
            <a:endParaRPr lang="en-GB" sz="1600" dirty="0"/>
          </a:p>
        </p:txBody>
      </p:sp>
      <p:sp>
        <p:nvSpPr>
          <p:cNvPr id="118" name="TextBox 117"/>
          <p:cNvSpPr txBox="1"/>
          <p:nvPr/>
        </p:nvSpPr>
        <p:spPr>
          <a:xfrm>
            <a:off x="8145994" y="2268031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 smtClean="0"/>
              <a:t>22</a:t>
            </a:r>
            <a:endParaRPr lang="en-GB" sz="1600" baseline="-25000" dirty="0"/>
          </a:p>
        </p:txBody>
      </p:sp>
      <p:cxnSp>
        <p:nvCxnSpPr>
          <p:cNvPr id="119" name="Straight Arrow Connector 118"/>
          <p:cNvCxnSpPr/>
          <p:nvPr/>
        </p:nvCxnSpPr>
        <p:spPr>
          <a:xfrm flipV="1">
            <a:off x="7762619" y="2253401"/>
            <a:ext cx="1689068" cy="2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 flipV="1">
            <a:off x="7762619" y="2253401"/>
            <a:ext cx="1689068" cy="840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 flipV="1">
            <a:off x="7762619" y="2253401"/>
            <a:ext cx="1689068" cy="2278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 flipV="1">
            <a:off x="7762619" y="3094009"/>
            <a:ext cx="168906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>
            <a:off x="7762619" y="3085224"/>
            <a:ext cx="1689068" cy="1446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 flipV="1">
            <a:off x="7762619" y="3094009"/>
            <a:ext cx="1689068" cy="1438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 flipV="1">
            <a:off x="7762619" y="4532075"/>
            <a:ext cx="1689068" cy="47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7762619" y="2256232"/>
            <a:ext cx="1689068" cy="837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>
            <a:off x="7762619" y="2256232"/>
            <a:ext cx="1689068" cy="2275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Oval 127"/>
          <p:cNvSpPr/>
          <p:nvPr/>
        </p:nvSpPr>
        <p:spPr>
          <a:xfrm>
            <a:off x="9463117" y="2030806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9463117" y="2874087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9463117" y="4312152"/>
            <a:ext cx="439844" cy="4398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8303883" y="1942030"/>
            <a:ext cx="56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w</a:t>
            </a:r>
            <a:r>
              <a:rPr lang="en-GB" sz="1600" baseline="-25000" dirty="0"/>
              <a:t>2</a:t>
            </a:r>
            <a:r>
              <a:rPr lang="en-GB" sz="1600" baseline="-25000" dirty="0" smtClean="0"/>
              <a:t>1</a:t>
            </a:r>
            <a:endParaRPr lang="en-GB" sz="1600" baseline="-25000" dirty="0"/>
          </a:p>
        </p:txBody>
      </p:sp>
      <p:grpSp>
        <p:nvGrpSpPr>
          <p:cNvPr id="132" name="Group 131"/>
          <p:cNvGrpSpPr/>
          <p:nvPr/>
        </p:nvGrpSpPr>
        <p:grpSpPr>
          <a:xfrm>
            <a:off x="9683039" y="3512949"/>
            <a:ext cx="45720" cy="528455"/>
            <a:chOff x="2412395" y="4218335"/>
            <a:chExt cx="45720" cy="528455"/>
          </a:xfrm>
        </p:grpSpPr>
        <p:sp>
          <p:nvSpPr>
            <p:cNvPr id="133" name="Oval 132"/>
            <p:cNvSpPr/>
            <p:nvPr/>
          </p:nvSpPr>
          <p:spPr>
            <a:xfrm flipV="1">
              <a:off x="2412395" y="4218335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Oval 133"/>
            <p:cNvSpPr/>
            <p:nvPr/>
          </p:nvSpPr>
          <p:spPr>
            <a:xfrm flipV="1">
              <a:off x="2412395" y="446236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Oval 134"/>
            <p:cNvSpPr/>
            <p:nvPr/>
          </p:nvSpPr>
          <p:spPr>
            <a:xfrm flipV="1">
              <a:off x="2412395" y="4701070"/>
              <a:ext cx="45720" cy="457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6" name="TextBox 135"/>
          <p:cNvSpPr txBox="1"/>
          <p:nvPr/>
        </p:nvSpPr>
        <p:spPr>
          <a:xfrm>
            <a:off x="8761382" y="4976630"/>
            <a:ext cx="1843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Numbers</a:t>
            </a:r>
            <a:endParaRPr lang="en-GB" sz="1600" dirty="0"/>
          </a:p>
        </p:txBody>
      </p:sp>
      <p:pic>
        <p:nvPicPr>
          <p:cNvPr id="137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32" t="48652" r="25342" b="43407"/>
          <a:stretch/>
        </p:blipFill>
        <p:spPr bwMode="auto">
          <a:xfrm>
            <a:off x="9331790" y="5362151"/>
            <a:ext cx="702498" cy="702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8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2" t="52175" r="26668" b="46821"/>
          <a:stretch/>
        </p:blipFill>
        <p:spPr bwMode="auto">
          <a:xfrm>
            <a:off x="7340600" y="5673725"/>
            <a:ext cx="368300" cy="8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9" name="Picture 2" descr="https://upload.wikimedia.org/wikipedia/commons/2/27/MnistExample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8" t="51918" r="28527" b="46359"/>
          <a:stretch/>
        </p:blipFill>
        <p:spPr bwMode="auto">
          <a:xfrm>
            <a:off x="5392665" y="5609082"/>
            <a:ext cx="80963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3081020" y="5512898"/>
            <a:ext cx="4398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5176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16" grpId="0"/>
      <p:bldP spid="117" grpId="0"/>
      <p:bldP spid="136" grpId="0"/>
      <p:bldP spid="24" grpId="0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6977</TotalTime>
  <Words>749</Words>
  <Application>Microsoft Office PowerPoint</Application>
  <PresentationFormat>Widescreen</PresentationFormat>
  <Paragraphs>398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Calibri</vt:lpstr>
      <vt:lpstr>Calibri Light</vt:lpstr>
      <vt:lpstr>Cambria Math</vt:lpstr>
      <vt:lpstr>Wingdings</vt:lpstr>
      <vt:lpstr>Retrospect</vt:lpstr>
      <vt:lpstr>Neural networks, fooling the machines, and seeing in N dimensions</vt:lpstr>
      <vt:lpstr>Machine learning</vt:lpstr>
      <vt:lpstr>Decision-making graph</vt:lpstr>
      <vt:lpstr>Decision-making graph</vt:lpstr>
      <vt:lpstr>More complex decisions</vt:lpstr>
      <vt:lpstr>More complex decisions</vt:lpstr>
      <vt:lpstr>More complex decisions</vt:lpstr>
      <vt:lpstr>Problem</vt:lpstr>
      <vt:lpstr>Fix: layers</vt:lpstr>
      <vt:lpstr>Sigmoid function</vt:lpstr>
      <vt:lpstr>Sigmoid function</vt:lpstr>
      <vt:lpstr>‘Backpropagation’</vt:lpstr>
      <vt:lpstr>‘Backpropagation’</vt:lpstr>
      <vt:lpstr>‘Backpropagation’</vt:lpstr>
      <vt:lpstr>Full network</vt:lpstr>
      <vt:lpstr>Convolutions</vt:lpstr>
      <vt:lpstr>Convolutions</vt:lpstr>
      <vt:lpstr>Adversarial images</vt:lpstr>
      <vt:lpstr>Adversarial images</vt:lpstr>
      <vt:lpstr>Adversarial images</vt:lpstr>
      <vt:lpstr>GANs: Generative Adversarial Networks</vt:lpstr>
      <vt:lpstr>GANs: Generative Adversarial Networks</vt:lpstr>
      <vt:lpstr>Data visualisation</vt:lpstr>
      <vt:lpstr>Data visualisation</vt:lpstr>
      <vt:lpstr>Data visualisation</vt:lpstr>
      <vt:lpstr>Dimensionality reduction</vt:lpstr>
      <vt:lpstr>PCA (Principal Component Analysis)</vt:lpstr>
      <vt:lpstr>Non-linear projections: T-SNE</vt:lpstr>
      <vt:lpstr>Non-linear projections: T-SNE</vt:lpstr>
      <vt:lpstr>T-SNE perplexity</vt:lpstr>
      <vt:lpstr>PCA vs TSNE</vt:lpstr>
      <vt:lpstr>PCA vs TSNE</vt:lpstr>
      <vt:lpstr>PCA vs TSNE</vt:lpstr>
      <vt:lpstr>Thanks for listening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Colloquium talk: potential content</dc:title>
  <dc:creator>Christophe Jefferies</dc:creator>
  <cp:lastModifiedBy>Christophe Jefferies</cp:lastModifiedBy>
  <cp:revision>102</cp:revision>
  <dcterms:created xsi:type="dcterms:W3CDTF">2018-10-20T16:55:44Z</dcterms:created>
  <dcterms:modified xsi:type="dcterms:W3CDTF">2018-10-29T14:27:35Z</dcterms:modified>
</cp:coreProperties>
</file>

<file path=docProps/thumbnail.jpeg>
</file>